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3" r:id="rId17"/>
    <p:sldId id="272"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6" r:id="rId50"/>
    <p:sldId id="307" r:id="rId51"/>
    <p:sldId id="309" r:id="rId52"/>
    <p:sldId id="310" r:id="rId53"/>
    <p:sldId id="311" r:id="rId54"/>
    <p:sldId id="312" r:id="rId55"/>
    <p:sldId id="313" r:id="rId56"/>
    <p:sldId id="314" r:id="rId57"/>
    <p:sldId id="315" r:id="rId58"/>
    <p:sldId id="316" r:id="rId59"/>
    <p:sldId id="317" r:id="rId60"/>
    <p:sldId id="318" r:id="rId61"/>
    <p:sldId id="320" r:id="rId62"/>
    <p:sldId id="321" r:id="rId63"/>
    <p:sldId id="322" r:id="rId64"/>
    <p:sldId id="323"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412" autoAdjust="0"/>
    <p:restoredTop sz="94660"/>
  </p:normalViewPr>
  <p:slideViewPr>
    <p:cSldViewPr snapToGrid="0">
      <p:cViewPr varScale="1">
        <p:scale>
          <a:sx n="72" d="100"/>
          <a:sy n="72" d="100"/>
        </p:scale>
        <p:origin x="48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B55A-BB52-4645-B6EC-D20158505A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BDCC92-5D62-4A2A-99FE-54F748C494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5D6413-04A5-48B5-B54F-C03890B0AF42}"/>
              </a:ext>
            </a:extLst>
          </p:cNvPr>
          <p:cNvSpPr>
            <a:spLocks noGrp="1"/>
          </p:cNvSpPr>
          <p:nvPr>
            <p:ph type="dt" sz="half" idx="10"/>
          </p:nvPr>
        </p:nvSpPr>
        <p:spPr/>
        <p:txBody>
          <a:bodyPr/>
          <a:lstStyle/>
          <a:p>
            <a:fld id="{BAD5E3CD-657A-426B-B09C-FC9097D2A4BF}" type="datetimeFigureOut">
              <a:rPr lang="en-US" smtClean="0"/>
              <a:t>25-Sep-19</a:t>
            </a:fld>
            <a:endParaRPr lang="en-US" dirty="0"/>
          </a:p>
        </p:txBody>
      </p:sp>
      <p:sp>
        <p:nvSpPr>
          <p:cNvPr id="5" name="Footer Placeholder 4">
            <a:extLst>
              <a:ext uri="{FF2B5EF4-FFF2-40B4-BE49-F238E27FC236}">
                <a16:creationId xmlns:a16="http://schemas.microsoft.com/office/drawing/2014/main" id="{9CBEE67A-0800-4692-BF2D-FD2E69E5E3E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C5AC565-6660-4E42-A395-F46AB73885F2}"/>
              </a:ext>
            </a:extLst>
          </p:cNvPr>
          <p:cNvSpPr>
            <a:spLocks noGrp="1"/>
          </p:cNvSpPr>
          <p:nvPr>
            <p:ph type="sldNum" sz="quarter" idx="12"/>
          </p:nvPr>
        </p:nvSpPr>
        <p:spPr/>
        <p:txBody>
          <a:bodyPr/>
          <a:lstStyle/>
          <a:p>
            <a:fld id="{9BECF79B-6B3A-440B-9FB7-163327377D52}" type="slidenum">
              <a:rPr lang="en-US" smtClean="0"/>
              <a:t>‹#›</a:t>
            </a:fld>
            <a:endParaRPr lang="en-US" dirty="0"/>
          </a:p>
        </p:txBody>
      </p:sp>
    </p:spTree>
    <p:extLst>
      <p:ext uri="{BB962C8B-B14F-4D97-AF65-F5344CB8AC3E}">
        <p14:creationId xmlns:p14="http://schemas.microsoft.com/office/powerpoint/2010/main" val="4204375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F07CC-FDFF-4181-81E1-2AB1F749F4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01A41D-EF6D-401D-9C47-4495B42C9F7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650BFE-0ECC-4751-B631-44ED36C1111B}"/>
              </a:ext>
            </a:extLst>
          </p:cNvPr>
          <p:cNvSpPr>
            <a:spLocks noGrp="1"/>
          </p:cNvSpPr>
          <p:nvPr>
            <p:ph type="dt" sz="half" idx="10"/>
          </p:nvPr>
        </p:nvSpPr>
        <p:spPr/>
        <p:txBody>
          <a:bodyPr/>
          <a:lstStyle/>
          <a:p>
            <a:fld id="{BAD5E3CD-657A-426B-B09C-FC9097D2A4BF}" type="datetimeFigureOut">
              <a:rPr lang="en-US" smtClean="0"/>
              <a:t>25-Sep-19</a:t>
            </a:fld>
            <a:endParaRPr lang="en-US" dirty="0"/>
          </a:p>
        </p:txBody>
      </p:sp>
      <p:sp>
        <p:nvSpPr>
          <p:cNvPr id="5" name="Footer Placeholder 4">
            <a:extLst>
              <a:ext uri="{FF2B5EF4-FFF2-40B4-BE49-F238E27FC236}">
                <a16:creationId xmlns:a16="http://schemas.microsoft.com/office/drawing/2014/main" id="{775B8B55-49B0-4D3C-BC29-0567C3F6CD1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2F2C2B4-FA1D-4B87-842E-BF8DBDCF9A19}"/>
              </a:ext>
            </a:extLst>
          </p:cNvPr>
          <p:cNvSpPr>
            <a:spLocks noGrp="1"/>
          </p:cNvSpPr>
          <p:nvPr>
            <p:ph type="sldNum" sz="quarter" idx="12"/>
          </p:nvPr>
        </p:nvSpPr>
        <p:spPr/>
        <p:txBody>
          <a:bodyPr/>
          <a:lstStyle/>
          <a:p>
            <a:fld id="{9BECF79B-6B3A-440B-9FB7-163327377D52}" type="slidenum">
              <a:rPr lang="en-US" smtClean="0"/>
              <a:t>‹#›</a:t>
            </a:fld>
            <a:endParaRPr lang="en-US" dirty="0"/>
          </a:p>
        </p:txBody>
      </p:sp>
    </p:spTree>
    <p:extLst>
      <p:ext uri="{BB962C8B-B14F-4D97-AF65-F5344CB8AC3E}">
        <p14:creationId xmlns:p14="http://schemas.microsoft.com/office/powerpoint/2010/main" val="33548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DC8F31-39B1-4022-8B64-4286E75DCE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A9E892-7D50-446C-91FC-EAB17846A19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84A917-8DCC-46F5-85F5-D2ED9D80525C}"/>
              </a:ext>
            </a:extLst>
          </p:cNvPr>
          <p:cNvSpPr>
            <a:spLocks noGrp="1"/>
          </p:cNvSpPr>
          <p:nvPr>
            <p:ph type="dt" sz="half" idx="10"/>
          </p:nvPr>
        </p:nvSpPr>
        <p:spPr/>
        <p:txBody>
          <a:bodyPr/>
          <a:lstStyle/>
          <a:p>
            <a:fld id="{BAD5E3CD-657A-426B-B09C-FC9097D2A4BF}" type="datetimeFigureOut">
              <a:rPr lang="en-US" smtClean="0"/>
              <a:t>25-Sep-19</a:t>
            </a:fld>
            <a:endParaRPr lang="en-US" dirty="0"/>
          </a:p>
        </p:txBody>
      </p:sp>
      <p:sp>
        <p:nvSpPr>
          <p:cNvPr id="5" name="Footer Placeholder 4">
            <a:extLst>
              <a:ext uri="{FF2B5EF4-FFF2-40B4-BE49-F238E27FC236}">
                <a16:creationId xmlns:a16="http://schemas.microsoft.com/office/drawing/2014/main" id="{3F13AD05-449E-4DF8-BB01-B56B5D5C3DE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C2D56FE-0E1E-464E-8E4B-F3BDFC5A85D3}"/>
              </a:ext>
            </a:extLst>
          </p:cNvPr>
          <p:cNvSpPr>
            <a:spLocks noGrp="1"/>
          </p:cNvSpPr>
          <p:nvPr>
            <p:ph type="sldNum" sz="quarter" idx="12"/>
          </p:nvPr>
        </p:nvSpPr>
        <p:spPr/>
        <p:txBody>
          <a:bodyPr/>
          <a:lstStyle/>
          <a:p>
            <a:fld id="{9BECF79B-6B3A-440B-9FB7-163327377D52}" type="slidenum">
              <a:rPr lang="en-US" smtClean="0"/>
              <a:t>‹#›</a:t>
            </a:fld>
            <a:endParaRPr lang="en-US" dirty="0"/>
          </a:p>
        </p:txBody>
      </p:sp>
    </p:spTree>
    <p:extLst>
      <p:ext uri="{BB962C8B-B14F-4D97-AF65-F5344CB8AC3E}">
        <p14:creationId xmlns:p14="http://schemas.microsoft.com/office/powerpoint/2010/main" val="2961441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74FA8-E3F2-429C-9E7C-062B002948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7D0ABB-3F03-4168-9D52-E9DD87EA88B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11FBF4-5999-46E7-ABC1-EE2B5298550A}"/>
              </a:ext>
            </a:extLst>
          </p:cNvPr>
          <p:cNvSpPr>
            <a:spLocks noGrp="1"/>
          </p:cNvSpPr>
          <p:nvPr>
            <p:ph type="dt" sz="half" idx="10"/>
          </p:nvPr>
        </p:nvSpPr>
        <p:spPr/>
        <p:txBody>
          <a:bodyPr/>
          <a:lstStyle/>
          <a:p>
            <a:fld id="{BAD5E3CD-657A-426B-B09C-FC9097D2A4BF}" type="datetimeFigureOut">
              <a:rPr lang="en-US" smtClean="0"/>
              <a:t>25-Sep-19</a:t>
            </a:fld>
            <a:endParaRPr lang="en-US" dirty="0"/>
          </a:p>
        </p:txBody>
      </p:sp>
      <p:sp>
        <p:nvSpPr>
          <p:cNvPr id="5" name="Footer Placeholder 4">
            <a:extLst>
              <a:ext uri="{FF2B5EF4-FFF2-40B4-BE49-F238E27FC236}">
                <a16:creationId xmlns:a16="http://schemas.microsoft.com/office/drawing/2014/main" id="{AC8D03BA-F625-4B92-A446-7FA2AF01E54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5414386-1E01-44BE-9DA3-CB4F987D333D}"/>
              </a:ext>
            </a:extLst>
          </p:cNvPr>
          <p:cNvSpPr>
            <a:spLocks noGrp="1"/>
          </p:cNvSpPr>
          <p:nvPr>
            <p:ph type="sldNum" sz="quarter" idx="12"/>
          </p:nvPr>
        </p:nvSpPr>
        <p:spPr/>
        <p:txBody>
          <a:bodyPr/>
          <a:lstStyle/>
          <a:p>
            <a:fld id="{9BECF79B-6B3A-440B-9FB7-163327377D52}" type="slidenum">
              <a:rPr lang="en-US" smtClean="0"/>
              <a:t>‹#›</a:t>
            </a:fld>
            <a:endParaRPr lang="en-US" dirty="0"/>
          </a:p>
        </p:txBody>
      </p:sp>
    </p:spTree>
    <p:extLst>
      <p:ext uri="{BB962C8B-B14F-4D97-AF65-F5344CB8AC3E}">
        <p14:creationId xmlns:p14="http://schemas.microsoft.com/office/powerpoint/2010/main" val="4278873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EFD63-9A1E-4DA0-9048-32A6E28E57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80EF0E-A461-4E3E-873D-EA847A8604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C287D6F-94CA-452E-B1BB-1767EAB3CAFB}"/>
              </a:ext>
            </a:extLst>
          </p:cNvPr>
          <p:cNvSpPr>
            <a:spLocks noGrp="1"/>
          </p:cNvSpPr>
          <p:nvPr>
            <p:ph type="dt" sz="half" idx="10"/>
          </p:nvPr>
        </p:nvSpPr>
        <p:spPr/>
        <p:txBody>
          <a:bodyPr/>
          <a:lstStyle/>
          <a:p>
            <a:fld id="{BAD5E3CD-657A-426B-B09C-FC9097D2A4BF}" type="datetimeFigureOut">
              <a:rPr lang="en-US" smtClean="0"/>
              <a:t>25-Sep-19</a:t>
            </a:fld>
            <a:endParaRPr lang="en-US" dirty="0"/>
          </a:p>
        </p:txBody>
      </p:sp>
      <p:sp>
        <p:nvSpPr>
          <p:cNvPr id="5" name="Footer Placeholder 4">
            <a:extLst>
              <a:ext uri="{FF2B5EF4-FFF2-40B4-BE49-F238E27FC236}">
                <a16:creationId xmlns:a16="http://schemas.microsoft.com/office/drawing/2014/main" id="{9AA50115-4FFC-4CF7-BC24-726C11B4D5F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D019498-4289-46C4-A8BE-3BECB2A75D59}"/>
              </a:ext>
            </a:extLst>
          </p:cNvPr>
          <p:cNvSpPr>
            <a:spLocks noGrp="1"/>
          </p:cNvSpPr>
          <p:nvPr>
            <p:ph type="sldNum" sz="quarter" idx="12"/>
          </p:nvPr>
        </p:nvSpPr>
        <p:spPr/>
        <p:txBody>
          <a:bodyPr/>
          <a:lstStyle/>
          <a:p>
            <a:fld id="{9BECF79B-6B3A-440B-9FB7-163327377D52}" type="slidenum">
              <a:rPr lang="en-US" smtClean="0"/>
              <a:t>‹#›</a:t>
            </a:fld>
            <a:endParaRPr lang="en-US" dirty="0"/>
          </a:p>
        </p:txBody>
      </p:sp>
    </p:spTree>
    <p:extLst>
      <p:ext uri="{BB962C8B-B14F-4D97-AF65-F5344CB8AC3E}">
        <p14:creationId xmlns:p14="http://schemas.microsoft.com/office/powerpoint/2010/main" val="220586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CC9AB-A011-4D4D-9F11-FA7DF6EFEB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E23C4F-1D00-40B9-91A0-2D8C03A654F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C8DF3A-9BBA-4F58-9A92-49CD41F4E0E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2D05BD-17A7-4038-9B41-1B79268DE406}"/>
              </a:ext>
            </a:extLst>
          </p:cNvPr>
          <p:cNvSpPr>
            <a:spLocks noGrp="1"/>
          </p:cNvSpPr>
          <p:nvPr>
            <p:ph type="dt" sz="half" idx="10"/>
          </p:nvPr>
        </p:nvSpPr>
        <p:spPr/>
        <p:txBody>
          <a:bodyPr/>
          <a:lstStyle/>
          <a:p>
            <a:fld id="{BAD5E3CD-657A-426B-B09C-FC9097D2A4BF}" type="datetimeFigureOut">
              <a:rPr lang="en-US" smtClean="0"/>
              <a:t>25-Sep-19</a:t>
            </a:fld>
            <a:endParaRPr lang="en-US" dirty="0"/>
          </a:p>
        </p:txBody>
      </p:sp>
      <p:sp>
        <p:nvSpPr>
          <p:cNvPr id="6" name="Footer Placeholder 5">
            <a:extLst>
              <a:ext uri="{FF2B5EF4-FFF2-40B4-BE49-F238E27FC236}">
                <a16:creationId xmlns:a16="http://schemas.microsoft.com/office/drawing/2014/main" id="{B9D8BC90-CFA8-449A-9BD0-6FBD0BC9C2E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DF5480A-1447-483F-80F2-58FE45FA4072}"/>
              </a:ext>
            </a:extLst>
          </p:cNvPr>
          <p:cNvSpPr>
            <a:spLocks noGrp="1"/>
          </p:cNvSpPr>
          <p:nvPr>
            <p:ph type="sldNum" sz="quarter" idx="12"/>
          </p:nvPr>
        </p:nvSpPr>
        <p:spPr/>
        <p:txBody>
          <a:bodyPr/>
          <a:lstStyle/>
          <a:p>
            <a:fld id="{9BECF79B-6B3A-440B-9FB7-163327377D52}" type="slidenum">
              <a:rPr lang="en-US" smtClean="0"/>
              <a:t>‹#›</a:t>
            </a:fld>
            <a:endParaRPr lang="en-US" dirty="0"/>
          </a:p>
        </p:txBody>
      </p:sp>
    </p:spTree>
    <p:extLst>
      <p:ext uri="{BB962C8B-B14F-4D97-AF65-F5344CB8AC3E}">
        <p14:creationId xmlns:p14="http://schemas.microsoft.com/office/powerpoint/2010/main" val="2757632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EBF3B-DC20-4550-BF23-08CF451E5D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41AE72-EF3B-4773-B00F-4764458BA6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249B764-A2C9-4BF6-BF24-ADAE5B7BBED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6732E3-64D8-4935-87EA-EF128ABBE6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BD0BB6D-FAAA-4104-9922-2C9A764B1BC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2DC903-9A2F-4E47-9120-8037596B3B67}"/>
              </a:ext>
            </a:extLst>
          </p:cNvPr>
          <p:cNvSpPr>
            <a:spLocks noGrp="1"/>
          </p:cNvSpPr>
          <p:nvPr>
            <p:ph type="dt" sz="half" idx="10"/>
          </p:nvPr>
        </p:nvSpPr>
        <p:spPr/>
        <p:txBody>
          <a:bodyPr/>
          <a:lstStyle/>
          <a:p>
            <a:fld id="{BAD5E3CD-657A-426B-B09C-FC9097D2A4BF}" type="datetimeFigureOut">
              <a:rPr lang="en-US" smtClean="0"/>
              <a:t>25-Sep-19</a:t>
            </a:fld>
            <a:endParaRPr lang="en-US" dirty="0"/>
          </a:p>
        </p:txBody>
      </p:sp>
      <p:sp>
        <p:nvSpPr>
          <p:cNvPr id="8" name="Footer Placeholder 7">
            <a:extLst>
              <a:ext uri="{FF2B5EF4-FFF2-40B4-BE49-F238E27FC236}">
                <a16:creationId xmlns:a16="http://schemas.microsoft.com/office/drawing/2014/main" id="{7046CFAC-5B06-4208-8FA2-7F374821222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F5B83AE-074C-4254-9397-5E325715ABBC}"/>
              </a:ext>
            </a:extLst>
          </p:cNvPr>
          <p:cNvSpPr>
            <a:spLocks noGrp="1"/>
          </p:cNvSpPr>
          <p:nvPr>
            <p:ph type="sldNum" sz="quarter" idx="12"/>
          </p:nvPr>
        </p:nvSpPr>
        <p:spPr/>
        <p:txBody>
          <a:bodyPr/>
          <a:lstStyle/>
          <a:p>
            <a:fld id="{9BECF79B-6B3A-440B-9FB7-163327377D52}" type="slidenum">
              <a:rPr lang="en-US" smtClean="0"/>
              <a:t>‹#›</a:t>
            </a:fld>
            <a:endParaRPr lang="en-US" dirty="0"/>
          </a:p>
        </p:txBody>
      </p:sp>
    </p:spTree>
    <p:extLst>
      <p:ext uri="{BB962C8B-B14F-4D97-AF65-F5344CB8AC3E}">
        <p14:creationId xmlns:p14="http://schemas.microsoft.com/office/powerpoint/2010/main" val="2610303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D36C9-28B6-4CF2-97CD-C717B40D23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8A289D-5867-46BA-8CB0-421B9818BE7C}"/>
              </a:ext>
            </a:extLst>
          </p:cNvPr>
          <p:cNvSpPr>
            <a:spLocks noGrp="1"/>
          </p:cNvSpPr>
          <p:nvPr>
            <p:ph type="dt" sz="half" idx="10"/>
          </p:nvPr>
        </p:nvSpPr>
        <p:spPr/>
        <p:txBody>
          <a:bodyPr/>
          <a:lstStyle/>
          <a:p>
            <a:fld id="{BAD5E3CD-657A-426B-B09C-FC9097D2A4BF}" type="datetimeFigureOut">
              <a:rPr lang="en-US" smtClean="0"/>
              <a:t>25-Sep-19</a:t>
            </a:fld>
            <a:endParaRPr lang="en-US" dirty="0"/>
          </a:p>
        </p:txBody>
      </p:sp>
      <p:sp>
        <p:nvSpPr>
          <p:cNvPr id="4" name="Footer Placeholder 3">
            <a:extLst>
              <a:ext uri="{FF2B5EF4-FFF2-40B4-BE49-F238E27FC236}">
                <a16:creationId xmlns:a16="http://schemas.microsoft.com/office/drawing/2014/main" id="{B8135780-9738-4545-BE0A-717D97C1616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F8F2DC7-C320-430A-A2A5-4396D20BFCEA}"/>
              </a:ext>
            </a:extLst>
          </p:cNvPr>
          <p:cNvSpPr>
            <a:spLocks noGrp="1"/>
          </p:cNvSpPr>
          <p:nvPr>
            <p:ph type="sldNum" sz="quarter" idx="12"/>
          </p:nvPr>
        </p:nvSpPr>
        <p:spPr/>
        <p:txBody>
          <a:bodyPr/>
          <a:lstStyle/>
          <a:p>
            <a:fld id="{9BECF79B-6B3A-440B-9FB7-163327377D52}" type="slidenum">
              <a:rPr lang="en-US" smtClean="0"/>
              <a:t>‹#›</a:t>
            </a:fld>
            <a:endParaRPr lang="en-US" dirty="0"/>
          </a:p>
        </p:txBody>
      </p:sp>
    </p:spTree>
    <p:extLst>
      <p:ext uri="{BB962C8B-B14F-4D97-AF65-F5344CB8AC3E}">
        <p14:creationId xmlns:p14="http://schemas.microsoft.com/office/powerpoint/2010/main" val="3607978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6B0AEC-A951-4D45-BC1A-AB47777D7DE0}"/>
              </a:ext>
            </a:extLst>
          </p:cNvPr>
          <p:cNvSpPr>
            <a:spLocks noGrp="1"/>
          </p:cNvSpPr>
          <p:nvPr>
            <p:ph type="dt" sz="half" idx="10"/>
          </p:nvPr>
        </p:nvSpPr>
        <p:spPr/>
        <p:txBody>
          <a:bodyPr/>
          <a:lstStyle/>
          <a:p>
            <a:fld id="{BAD5E3CD-657A-426B-B09C-FC9097D2A4BF}" type="datetimeFigureOut">
              <a:rPr lang="en-US" smtClean="0"/>
              <a:t>25-Sep-19</a:t>
            </a:fld>
            <a:endParaRPr lang="en-US" dirty="0"/>
          </a:p>
        </p:txBody>
      </p:sp>
      <p:sp>
        <p:nvSpPr>
          <p:cNvPr id="3" name="Footer Placeholder 2">
            <a:extLst>
              <a:ext uri="{FF2B5EF4-FFF2-40B4-BE49-F238E27FC236}">
                <a16:creationId xmlns:a16="http://schemas.microsoft.com/office/drawing/2014/main" id="{BC552B82-D8D2-4108-83AB-7825EB022E0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D18285B-456F-46A2-A3D3-16053642E23D}"/>
              </a:ext>
            </a:extLst>
          </p:cNvPr>
          <p:cNvSpPr>
            <a:spLocks noGrp="1"/>
          </p:cNvSpPr>
          <p:nvPr>
            <p:ph type="sldNum" sz="quarter" idx="12"/>
          </p:nvPr>
        </p:nvSpPr>
        <p:spPr/>
        <p:txBody>
          <a:bodyPr/>
          <a:lstStyle/>
          <a:p>
            <a:fld id="{9BECF79B-6B3A-440B-9FB7-163327377D52}" type="slidenum">
              <a:rPr lang="en-US" smtClean="0"/>
              <a:t>‹#›</a:t>
            </a:fld>
            <a:endParaRPr lang="en-US" dirty="0"/>
          </a:p>
        </p:txBody>
      </p:sp>
    </p:spTree>
    <p:extLst>
      <p:ext uri="{BB962C8B-B14F-4D97-AF65-F5344CB8AC3E}">
        <p14:creationId xmlns:p14="http://schemas.microsoft.com/office/powerpoint/2010/main" val="2237050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E76CC-0046-4FDE-94F8-663A114B22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169CBD-F044-439B-99B2-EA96E14FDF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E79FF-A486-4D3F-A8D3-05F320B2E6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EC780F-8DBC-49FF-9EE3-F1A4F4D9BCE8}"/>
              </a:ext>
            </a:extLst>
          </p:cNvPr>
          <p:cNvSpPr>
            <a:spLocks noGrp="1"/>
          </p:cNvSpPr>
          <p:nvPr>
            <p:ph type="dt" sz="half" idx="10"/>
          </p:nvPr>
        </p:nvSpPr>
        <p:spPr/>
        <p:txBody>
          <a:bodyPr/>
          <a:lstStyle/>
          <a:p>
            <a:fld id="{BAD5E3CD-657A-426B-B09C-FC9097D2A4BF}" type="datetimeFigureOut">
              <a:rPr lang="en-US" smtClean="0"/>
              <a:t>25-Sep-19</a:t>
            </a:fld>
            <a:endParaRPr lang="en-US" dirty="0"/>
          </a:p>
        </p:txBody>
      </p:sp>
      <p:sp>
        <p:nvSpPr>
          <p:cNvPr id="6" name="Footer Placeholder 5">
            <a:extLst>
              <a:ext uri="{FF2B5EF4-FFF2-40B4-BE49-F238E27FC236}">
                <a16:creationId xmlns:a16="http://schemas.microsoft.com/office/drawing/2014/main" id="{0D3C4D8A-C644-4130-B571-8C6BDAFE5CB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30AF8E7-93D9-4030-9604-E70077F835B9}"/>
              </a:ext>
            </a:extLst>
          </p:cNvPr>
          <p:cNvSpPr>
            <a:spLocks noGrp="1"/>
          </p:cNvSpPr>
          <p:nvPr>
            <p:ph type="sldNum" sz="quarter" idx="12"/>
          </p:nvPr>
        </p:nvSpPr>
        <p:spPr/>
        <p:txBody>
          <a:bodyPr/>
          <a:lstStyle/>
          <a:p>
            <a:fld id="{9BECF79B-6B3A-440B-9FB7-163327377D52}" type="slidenum">
              <a:rPr lang="en-US" smtClean="0"/>
              <a:t>‹#›</a:t>
            </a:fld>
            <a:endParaRPr lang="en-US" dirty="0"/>
          </a:p>
        </p:txBody>
      </p:sp>
    </p:spTree>
    <p:extLst>
      <p:ext uri="{BB962C8B-B14F-4D97-AF65-F5344CB8AC3E}">
        <p14:creationId xmlns:p14="http://schemas.microsoft.com/office/powerpoint/2010/main" val="1259259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91E61-1D2E-474D-BD28-1995F6A79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9C3139-224F-420B-9D18-BC40CCDB8E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4FC0355-BEE6-483C-ADEC-6F7D92C945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53B6198-11CD-4F71-B9FB-88DB31E5371C}"/>
              </a:ext>
            </a:extLst>
          </p:cNvPr>
          <p:cNvSpPr>
            <a:spLocks noGrp="1"/>
          </p:cNvSpPr>
          <p:nvPr>
            <p:ph type="dt" sz="half" idx="10"/>
          </p:nvPr>
        </p:nvSpPr>
        <p:spPr/>
        <p:txBody>
          <a:bodyPr/>
          <a:lstStyle/>
          <a:p>
            <a:fld id="{BAD5E3CD-657A-426B-B09C-FC9097D2A4BF}" type="datetimeFigureOut">
              <a:rPr lang="en-US" smtClean="0"/>
              <a:t>25-Sep-19</a:t>
            </a:fld>
            <a:endParaRPr lang="en-US" dirty="0"/>
          </a:p>
        </p:txBody>
      </p:sp>
      <p:sp>
        <p:nvSpPr>
          <p:cNvPr id="6" name="Footer Placeholder 5">
            <a:extLst>
              <a:ext uri="{FF2B5EF4-FFF2-40B4-BE49-F238E27FC236}">
                <a16:creationId xmlns:a16="http://schemas.microsoft.com/office/drawing/2014/main" id="{96DCD012-BE8B-48BB-B964-CC963EE2CC0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D15C1D2-BE5B-4C0A-9EA8-E554325AC1A8}"/>
              </a:ext>
            </a:extLst>
          </p:cNvPr>
          <p:cNvSpPr>
            <a:spLocks noGrp="1"/>
          </p:cNvSpPr>
          <p:nvPr>
            <p:ph type="sldNum" sz="quarter" idx="12"/>
          </p:nvPr>
        </p:nvSpPr>
        <p:spPr/>
        <p:txBody>
          <a:bodyPr/>
          <a:lstStyle/>
          <a:p>
            <a:fld id="{9BECF79B-6B3A-440B-9FB7-163327377D52}" type="slidenum">
              <a:rPr lang="en-US" smtClean="0"/>
              <a:t>‹#›</a:t>
            </a:fld>
            <a:endParaRPr lang="en-US" dirty="0"/>
          </a:p>
        </p:txBody>
      </p:sp>
    </p:spTree>
    <p:extLst>
      <p:ext uri="{BB962C8B-B14F-4D97-AF65-F5344CB8AC3E}">
        <p14:creationId xmlns:p14="http://schemas.microsoft.com/office/powerpoint/2010/main" val="3255196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7DDF29-065C-402C-977A-B9FC102048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F888AF-49A0-404F-96CD-91A412081C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AE1E79-1CBF-4723-97EE-EEB9365C92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D5E3CD-657A-426B-B09C-FC9097D2A4BF}" type="datetimeFigureOut">
              <a:rPr lang="en-US" smtClean="0"/>
              <a:t>25-Sep-19</a:t>
            </a:fld>
            <a:endParaRPr lang="en-US" dirty="0"/>
          </a:p>
        </p:txBody>
      </p:sp>
      <p:sp>
        <p:nvSpPr>
          <p:cNvPr id="5" name="Footer Placeholder 4">
            <a:extLst>
              <a:ext uri="{FF2B5EF4-FFF2-40B4-BE49-F238E27FC236}">
                <a16:creationId xmlns:a16="http://schemas.microsoft.com/office/drawing/2014/main" id="{CA13F4F1-CC89-4393-99FD-DCE7447839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20AB36-EBA3-4B4B-B1B2-4187206028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ECF79B-6B3A-440B-9FB7-163327377D52}" type="slidenum">
              <a:rPr lang="en-US" smtClean="0"/>
              <a:t>‹#›</a:t>
            </a:fld>
            <a:endParaRPr lang="en-US" dirty="0"/>
          </a:p>
        </p:txBody>
      </p:sp>
    </p:spTree>
    <p:extLst>
      <p:ext uri="{BB962C8B-B14F-4D97-AF65-F5344CB8AC3E}">
        <p14:creationId xmlns:p14="http://schemas.microsoft.com/office/powerpoint/2010/main" val="235511515"/>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84FAF-13F7-4B59-8CC1-B0BCAFA913AE}"/>
              </a:ext>
            </a:extLst>
          </p:cNvPr>
          <p:cNvSpPr>
            <a:spLocks noGrp="1"/>
          </p:cNvSpPr>
          <p:nvPr>
            <p:ph type="ctrTitle"/>
          </p:nvPr>
        </p:nvSpPr>
        <p:spPr>
          <a:xfrm>
            <a:off x="2451652" y="1878495"/>
            <a:ext cx="7288696" cy="1550505"/>
          </a:xfrm>
        </p:spPr>
        <p:txBody>
          <a:bodyPr>
            <a:normAutofit fontScale="90000"/>
          </a:bodyPr>
          <a:lstStyle/>
          <a:p>
            <a:r>
              <a:rPr lang="en-US" dirty="0">
                <a:latin typeface="Georgia" panose="02040502050405020303" pitchFamily="18" charset="0"/>
              </a:rPr>
              <a:t>ANALYSIS OF SALES OF THE COMPANY</a:t>
            </a:r>
          </a:p>
        </p:txBody>
      </p:sp>
      <p:sp>
        <p:nvSpPr>
          <p:cNvPr id="3" name="Subtitle 2">
            <a:extLst>
              <a:ext uri="{FF2B5EF4-FFF2-40B4-BE49-F238E27FC236}">
                <a16:creationId xmlns:a16="http://schemas.microsoft.com/office/drawing/2014/main" id="{D76706A2-6F9A-44CD-B7F0-32FDE0E73FAF}"/>
              </a:ext>
            </a:extLst>
          </p:cNvPr>
          <p:cNvSpPr>
            <a:spLocks noGrp="1"/>
          </p:cNvSpPr>
          <p:nvPr>
            <p:ph type="subTitle" idx="1"/>
          </p:nvPr>
        </p:nvSpPr>
        <p:spPr>
          <a:xfrm>
            <a:off x="1524000" y="2981739"/>
            <a:ext cx="9144000" cy="2276061"/>
          </a:xfrm>
        </p:spPr>
        <p:txBody>
          <a:bodyPr/>
          <a:lstStyle/>
          <a:p>
            <a:endParaRPr lang="en-US" dirty="0"/>
          </a:p>
          <a:p>
            <a:endParaRPr lang="en-US" dirty="0"/>
          </a:p>
          <a:p>
            <a:r>
              <a:rPr lang="en-US" dirty="0">
                <a:latin typeface="Georgia" panose="02040502050405020303" pitchFamily="18" charset="0"/>
              </a:rPr>
              <a:t>Submitted By: </a:t>
            </a:r>
            <a:r>
              <a:rPr lang="en-US" dirty="0" err="1">
                <a:latin typeface="Georgia" panose="02040502050405020303" pitchFamily="18" charset="0"/>
              </a:rPr>
              <a:t>Arushi</a:t>
            </a:r>
            <a:r>
              <a:rPr lang="en-US" dirty="0">
                <a:latin typeface="Georgia" panose="02040502050405020303" pitchFamily="18" charset="0"/>
              </a:rPr>
              <a:t> Mathur</a:t>
            </a:r>
          </a:p>
          <a:p>
            <a:r>
              <a:rPr lang="en-US" dirty="0">
                <a:latin typeface="Georgia" panose="02040502050405020303" pitchFamily="18" charset="0"/>
              </a:rPr>
              <a:t>Email id: aarushimathur2015@gmail.com</a:t>
            </a:r>
          </a:p>
          <a:p>
            <a:endParaRPr lang="en-US" dirty="0"/>
          </a:p>
        </p:txBody>
      </p:sp>
    </p:spTree>
    <p:extLst>
      <p:ext uri="{BB962C8B-B14F-4D97-AF65-F5344CB8AC3E}">
        <p14:creationId xmlns:p14="http://schemas.microsoft.com/office/powerpoint/2010/main" val="2606263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CC723E-E34D-478B-8834-7C9CBC52EDC2}"/>
              </a:ext>
            </a:extLst>
          </p:cNvPr>
          <p:cNvSpPr>
            <a:spLocks noGrp="1"/>
          </p:cNvSpPr>
          <p:nvPr>
            <p:ph idx="1"/>
          </p:nvPr>
        </p:nvSpPr>
        <p:spPr>
          <a:xfrm>
            <a:off x="838200" y="556591"/>
            <a:ext cx="10515600" cy="5620372"/>
          </a:xfrm>
        </p:spPr>
        <p:txBody>
          <a:bodyPr/>
          <a:lstStyle/>
          <a:p>
            <a:pPr marL="0" indent="0" algn="just">
              <a:buNone/>
            </a:pPr>
            <a:r>
              <a:rPr lang="en-US" dirty="0">
                <a:latin typeface="Georgia" panose="02040502050405020303" pitchFamily="18" charset="0"/>
              </a:rPr>
              <a:t>In the given </a:t>
            </a:r>
            <a:r>
              <a:rPr lang="en-US" dirty="0" err="1">
                <a:latin typeface="Georgia" panose="02040502050405020303" pitchFamily="18" charset="0"/>
              </a:rPr>
              <a:t>sceenshot</a:t>
            </a:r>
            <a:r>
              <a:rPr lang="en-US" dirty="0">
                <a:latin typeface="Georgia" panose="02040502050405020303" pitchFamily="18" charset="0"/>
              </a:rPr>
              <a:t> , I am trying to perform the Data Visualization and plotting the graph b/w </a:t>
            </a:r>
            <a:r>
              <a:rPr lang="en-US" dirty="0" err="1">
                <a:latin typeface="Georgia" panose="02040502050405020303" pitchFamily="18" charset="0"/>
              </a:rPr>
              <a:t>YearMonth</a:t>
            </a:r>
            <a:r>
              <a:rPr lang="en-US" dirty="0">
                <a:latin typeface="Georgia" panose="02040502050405020303" pitchFamily="18" charset="0"/>
              </a:rPr>
              <a:t> and Revenue</a:t>
            </a:r>
          </a:p>
          <a:p>
            <a:pPr marL="0" indent="0" algn="just">
              <a:buNone/>
            </a:pPr>
            <a:endParaRPr lang="en-US" dirty="0">
              <a:latin typeface="Georgia" panose="02040502050405020303" pitchFamily="18" charset="0"/>
            </a:endParaRPr>
          </a:p>
        </p:txBody>
      </p:sp>
      <p:pic>
        <p:nvPicPr>
          <p:cNvPr id="9" name="Picture 8">
            <a:extLst>
              <a:ext uri="{FF2B5EF4-FFF2-40B4-BE49-F238E27FC236}">
                <a16:creationId xmlns:a16="http://schemas.microsoft.com/office/drawing/2014/main" id="{0447D723-6DDA-4659-834B-48BD7B531C8A}"/>
              </a:ext>
            </a:extLst>
          </p:cNvPr>
          <p:cNvPicPr>
            <a:picLocks noChangeAspect="1"/>
          </p:cNvPicPr>
          <p:nvPr/>
        </p:nvPicPr>
        <p:blipFill rotWithShape="1">
          <a:blip r:embed="rId2">
            <a:extLst>
              <a:ext uri="{28A0092B-C50C-407E-A947-70E740481C1C}">
                <a14:useLocalDpi xmlns:a14="http://schemas.microsoft.com/office/drawing/2010/main" val="0"/>
              </a:ext>
            </a:extLst>
          </a:blip>
          <a:srcRect l="13750" t="66289" r="45326" b="5292"/>
          <a:stretch/>
        </p:blipFill>
        <p:spPr>
          <a:xfrm>
            <a:off x="1245704" y="2186609"/>
            <a:ext cx="9214456" cy="3803374"/>
          </a:xfrm>
          <a:prstGeom prst="rect">
            <a:avLst/>
          </a:prstGeom>
          <a:ln>
            <a:solidFill>
              <a:schemeClr val="tx1"/>
            </a:solidFill>
          </a:ln>
        </p:spPr>
      </p:pic>
    </p:spTree>
    <p:extLst>
      <p:ext uri="{BB962C8B-B14F-4D97-AF65-F5344CB8AC3E}">
        <p14:creationId xmlns:p14="http://schemas.microsoft.com/office/powerpoint/2010/main" val="706796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7C79B7-5B13-4132-9D59-60949319EC12}"/>
              </a:ext>
            </a:extLst>
          </p:cNvPr>
          <p:cNvSpPr>
            <a:spLocks noGrp="1"/>
          </p:cNvSpPr>
          <p:nvPr>
            <p:ph idx="1"/>
          </p:nvPr>
        </p:nvSpPr>
        <p:spPr>
          <a:xfrm>
            <a:off x="838200" y="265043"/>
            <a:ext cx="10515600" cy="5911920"/>
          </a:xfrm>
        </p:spPr>
        <p:txBody>
          <a:bodyPr/>
          <a:lstStyle/>
          <a:p>
            <a:pPr marL="0" indent="0">
              <a:buNone/>
            </a:pPr>
            <a:r>
              <a:rPr lang="en-US" dirty="0">
                <a:latin typeface="Georgia" panose="02040502050405020303" pitchFamily="18" charset="0"/>
              </a:rPr>
              <a:t>This clearly shows our revenue is growing especially Aug ‘11 onwards (and our data in December is incomplete).</a:t>
            </a:r>
          </a:p>
        </p:txBody>
      </p:sp>
      <p:pic>
        <p:nvPicPr>
          <p:cNvPr id="4" name="Content Placeholder 4">
            <a:extLst>
              <a:ext uri="{FF2B5EF4-FFF2-40B4-BE49-F238E27FC236}">
                <a16:creationId xmlns:a16="http://schemas.microsoft.com/office/drawing/2014/main" id="{1FC15639-165E-437C-A628-1EDBCE773079}"/>
              </a:ext>
            </a:extLst>
          </p:cNvPr>
          <p:cNvPicPr>
            <a:picLocks noChangeAspect="1"/>
          </p:cNvPicPr>
          <p:nvPr/>
        </p:nvPicPr>
        <p:blipFill rotWithShape="1">
          <a:blip r:embed="rId2">
            <a:extLst>
              <a:ext uri="{28A0092B-C50C-407E-A947-70E740481C1C}">
                <a14:useLocalDpi xmlns:a14="http://schemas.microsoft.com/office/drawing/2010/main" val="0"/>
              </a:ext>
            </a:extLst>
          </a:blip>
          <a:srcRect l="1517" t="16728" r="2969" b="12642"/>
          <a:stretch/>
        </p:blipFill>
        <p:spPr>
          <a:xfrm>
            <a:off x="426044" y="1777240"/>
            <a:ext cx="11339911" cy="4597056"/>
          </a:xfrm>
          <a:prstGeom prst="rect">
            <a:avLst/>
          </a:prstGeom>
          <a:ln>
            <a:solidFill>
              <a:schemeClr val="tx1"/>
            </a:solidFill>
          </a:ln>
        </p:spPr>
      </p:pic>
    </p:spTree>
    <p:extLst>
      <p:ext uri="{BB962C8B-B14F-4D97-AF65-F5344CB8AC3E}">
        <p14:creationId xmlns:p14="http://schemas.microsoft.com/office/powerpoint/2010/main" val="215136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7F9313-0154-47FC-B5BD-A664693C299D}"/>
              </a:ext>
            </a:extLst>
          </p:cNvPr>
          <p:cNvSpPr>
            <a:spLocks noGrp="1"/>
          </p:cNvSpPr>
          <p:nvPr>
            <p:ph idx="1"/>
          </p:nvPr>
        </p:nvSpPr>
        <p:spPr>
          <a:xfrm>
            <a:off x="838200" y="397565"/>
            <a:ext cx="10515600" cy="5779398"/>
          </a:xfrm>
        </p:spPr>
        <p:txBody>
          <a:bodyPr/>
          <a:lstStyle/>
          <a:p>
            <a:pPr marL="0" indent="0" algn="just">
              <a:buNone/>
            </a:pPr>
            <a:r>
              <a:rPr lang="en-US" dirty="0">
                <a:latin typeface="Georgia" panose="02040502050405020303" pitchFamily="18" charset="0"/>
              </a:rPr>
              <a:t>Calculating Monthly Growth Rate :</a:t>
            </a:r>
          </a:p>
          <a:p>
            <a:pPr marL="0" indent="0">
              <a:buNone/>
            </a:pPr>
            <a:endParaRPr lang="en-US" dirty="0"/>
          </a:p>
        </p:txBody>
      </p:sp>
      <p:pic>
        <p:nvPicPr>
          <p:cNvPr id="5" name="Picture 4">
            <a:extLst>
              <a:ext uri="{FF2B5EF4-FFF2-40B4-BE49-F238E27FC236}">
                <a16:creationId xmlns:a16="http://schemas.microsoft.com/office/drawing/2014/main" id="{B980E042-6F00-43AA-9426-70265FF0F043}"/>
              </a:ext>
            </a:extLst>
          </p:cNvPr>
          <p:cNvPicPr>
            <a:picLocks noChangeAspect="1"/>
          </p:cNvPicPr>
          <p:nvPr/>
        </p:nvPicPr>
        <p:blipFill rotWithShape="1">
          <a:blip r:embed="rId2">
            <a:extLst>
              <a:ext uri="{28A0092B-C50C-407E-A947-70E740481C1C}">
                <a14:useLocalDpi xmlns:a14="http://schemas.microsoft.com/office/drawing/2010/main" val="0"/>
              </a:ext>
            </a:extLst>
          </a:blip>
          <a:srcRect l="16848" t="31876" r="40435" b="5775"/>
          <a:stretch/>
        </p:blipFill>
        <p:spPr>
          <a:xfrm>
            <a:off x="569843" y="1150350"/>
            <a:ext cx="10402957" cy="5310085"/>
          </a:xfrm>
          <a:prstGeom prst="rect">
            <a:avLst/>
          </a:prstGeom>
          <a:ln>
            <a:solidFill>
              <a:schemeClr val="tx1"/>
            </a:solidFill>
          </a:ln>
        </p:spPr>
      </p:pic>
    </p:spTree>
    <p:extLst>
      <p:ext uri="{BB962C8B-B14F-4D97-AF65-F5344CB8AC3E}">
        <p14:creationId xmlns:p14="http://schemas.microsoft.com/office/powerpoint/2010/main" val="487370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B89381-46FF-4238-8BBD-80B634CEA6D0}"/>
              </a:ext>
            </a:extLst>
          </p:cNvPr>
          <p:cNvSpPr>
            <a:spLocks noGrp="1"/>
          </p:cNvSpPr>
          <p:nvPr>
            <p:ph idx="1"/>
          </p:nvPr>
        </p:nvSpPr>
        <p:spPr>
          <a:xfrm>
            <a:off x="838200" y="437322"/>
            <a:ext cx="10515600" cy="5739641"/>
          </a:xfrm>
        </p:spPr>
        <p:txBody>
          <a:bodyPr/>
          <a:lstStyle/>
          <a:p>
            <a:pPr marL="0" indent="0" algn="just">
              <a:buNone/>
            </a:pPr>
            <a:r>
              <a:rPr lang="en-US" dirty="0">
                <a:latin typeface="Georgia" panose="02040502050405020303" pitchFamily="18" charset="0"/>
              </a:rPr>
              <a:t>Over here we saw 36.5% growth from 201110 to 201111 </a:t>
            </a:r>
            <a:r>
              <a:rPr lang="en-US" dirty="0" err="1">
                <a:latin typeface="Georgia" panose="02040502050405020303" pitchFamily="18" charset="0"/>
              </a:rPr>
              <a:t>i.e</a:t>
            </a:r>
            <a:r>
              <a:rPr lang="en-US" dirty="0">
                <a:latin typeface="Georgia" panose="02040502050405020303" pitchFamily="18" charset="0"/>
              </a:rPr>
              <a:t> from Oct’11 to Nov’11. And Also from the graph we can predict that the company is mostly growing.</a:t>
            </a:r>
          </a:p>
        </p:txBody>
      </p:sp>
      <p:pic>
        <p:nvPicPr>
          <p:cNvPr id="5" name="Picture 4">
            <a:extLst>
              <a:ext uri="{FF2B5EF4-FFF2-40B4-BE49-F238E27FC236}">
                <a16:creationId xmlns:a16="http://schemas.microsoft.com/office/drawing/2014/main" id="{3F4828C7-9E94-47F8-A8A0-0C92AE39BCD7}"/>
              </a:ext>
            </a:extLst>
          </p:cNvPr>
          <p:cNvPicPr>
            <a:picLocks noChangeAspect="1"/>
          </p:cNvPicPr>
          <p:nvPr/>
        </p:nvPicPr>
        <p:blipFill rotWithShape="1">
          <a:blip r:embed="rId2">
            <a:extLst>
              <a:ext uri="{28A0092B-C50C-407E-A947-70E740481C1C}">
                <a14:useLocalDpi xmlns:a14="http://schemas.microsoft.com/office/drawing/2010/main" val="0"/>
              </a:ext>
            </a:extLst>
          </a:blip>
          <a:srcRect l="4021" t="16266" r="6087" b="9911"/>
          <a:stretch/>
        </p:blipFill>
        <p:spPr>
          <a:xfrm>
            <a:off x="490330" y="1828800"/>
            <a:ext cx="10959548" cy="4348163"/>
          </a:xfrm>
          <a:prstGeom prst="rect">
            <a:avLst/>
          </a:prstGeom>
          <a:ln>
            <a:solidFill>
              <a:schemeClr val="tx1">
                <a:lumMod val="95000"/>
                <a:lumOff val="5000"/>
              </a:schemeClr>
            </a:solidFill>
          </a:ln>
        </p:spPr>
      </p:pic>
    </p:spTree>
    <p:extLst>
      <p:ext uri="{BB962C8B-B14F-4D97-AF65-F5344CB8AC3E}">
        <p14:creationId xmlns:p14="http://schemas.microsoft.com/office/powerpoint/2010/main" val="3130828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AAF1EF-BB89-486B-866A-14BCEB232F2E}"/>
              </a:ext>
            </a:extLst>
          </p:cNvPr>
          <p:cNvSpPr>
            <a:spLocks noGrp="1"/>
          </p:cNvSpPr>
          <p:nvPr>
            <p:ph idx="1"/>
          </p:nvPr>
        </p:nvSpPr>
        <p:spPr>
          <a:xfrm>
            <a:off x="838200" y="331304"/>
            <a:ext cx="10515600" cy="5845659"/>
          </a:xfrm>
        </p:spPr>
        <p:txBody>
          <a:bodyPr/>
          <a:lstStyle/>
          <a:p>
            <a:pPr marL="0" indent="0" algn="just">
              <a:buNone/>
            </a:pPr>
            <a:r>
              <a:rPr lang="en-US" dirty="0">
                <a:solidFill>
                  <a:srgbClr val="FF0000"/>
                </a:solidFill>
                <a:latin typeface="Georgia" panose="02040502050405020303" pitchFamily="18" charset="0"/>
              </a:rPr>
              <a:t>Q. Examine and highlight important trends visible in the sales data and insights.</a:t>
            </a:r>
            <a:r>
              <a:rPr lang="en-US" dirty="0">
                <a:latin typeface="Georgia" panose="02040502050405020303" pitchFamily="18" charset="0"/>
              </a:rPr>
              <a:t> </a:t>
            </a:r>
          </a:p>
          <a:p>
            <a:pPr marL="0" indent="0" algn="just">
              <a:buNone/>
            </a:pPr>
            <a:r>
              <a:rPr lang="en-US" dirty="0">
                <a:latin typeface="Georgia" panose="02040502050405020303" pitchFamily="18" charset="0"/>
              </a:rPr>
              <a:t>Solution : In order to highlight important trends in Sales Data , we have listed out few Metrics that our helpful in performing the analysis of Sales of the company. These are as follows:</a:t>
            </a:r>
          </a:p>
          <a:p>
            <a:pPr algn="just"/>
            <a:r>
              <a:rPr lang="en-US" dirty="0">
                <a:latin typeface="Georgia" panose="02040502050405020303" pitchFamily="18" charset="0"/>
              </a:rPr>
              <a:t>Monthly Active Customers</a:t>
            </a:r>
          </a:p>
          <a:p>
            <a:pPr algn="just"/>
            <a:r>
              <a:rPr lang="en-US" dirty="0">
                <a:latin typeface="Georgia" panose="02040502050405020303" pitchFamily="18" charset="0"/>
              </a:rPr>
              <a:t>Monthly Order Count</a:t>
            </a:r>
          </a:p>
          <a:p>
            <a:pPr algn="just"/>
            <a:r>
              <a:rPr lang="en-US" dirty="0">
                <a:latin typeface="Georgia" panose="02040502050405020303" pitchFamily="18" charset="0"/>
              </a:rPr>
              <a:t>Finding Average Revenue Per Order</a:t>
            </a:r>
          </a:p>
          <a:p>
            <a:pPr algn="just"/>
            <a:r>
              <a:rPr lang="en-US" dirty="0">
                <a:latin typeface="Georgia" panose="02040502050405020303" pitchFamily="18" charset="0"/>
              </a:rPr>
              <a:t>New Customer Ratio</a:t>
            </a:r>
          </a:p>
          <a:p>
            <a:pPr marL="0" indent="0" algn="just">
              <a:buNone/>
            </a:pPr>
            <a:endParaRPr lang="en-US" dirty="0">
              <a:latin typeface="Georgia" panose="02040502050405020303" pitchFamily="18" charset="0"/>
            </a:endParaRPr>
          </a:p>
          <a:p>
            <a:pPr marL="0" indent="0" algn="just">
              <a:buNone/>
            </a:pPr>
            <a:endParaRPr lang="en-US" dirty="0">
              <a:latin typeface="Georgia" panose="02040502050405020303" pitchFamily="18" charset="0"/>
            </a:endParaRPr>
          </a:p>
          <a:p>
            <a:pPr marL="0" indent="0" algn="just">
              <a:buNone/>
            </a:pPr>
            <a:endParaRPr lang="en-US" dirty="0">
              <a:latin typeface="Georgia" panose="02040502050405020303" pitchFamily="18" charset="0"/>
            </a:endParaRPr>
          </a:p>
        </p:txBody>
      </p:sp>
    </p:spTree>
    <p:extLst>
      <p:ext uri="{BB962C8B-B14F-4D97-AF65-F5344CB8AC3E}">
        <p14:creationId xmlns:p14="http://schemas.microsoft.com/office/powerpoint/2010/main" val="1082485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F5C1AD-422F-4F4A-B8E3-797598E6E0E0}"/>
              </a:ext>
            </a:extLst>
          </p:cNvPr>
          <p:cNvSpPr>
            <a:spLocks noGrp="1"/>
          </p:cNvSpPr>
          <p:nvPr>
            <p:ph idx="1"/>
          </p:nvPr>
        </p:nvSpPr>
        <p:spPr>
          <a:xfrm>
            <a:off x="838200" y="384313"/>
            <a:ext cx="10515600" cy="5792650"/>
          </a:xfrm>
        </p:spPr>
        <p:txBody>
          <a:bodyPr/>
          <a:lstStyle/>
          <a:p>
            <a:pPr marL="0" indent="0" algn="ctr">
              <a:buNone/>
            </a:pPr>
            <a:r>
              <a:rPr lang="en-US" b="1" dirty="0">
                <a:latin typeface="Georgia" panose="02040502050405020303" pitchFamily="18" charset="0"/>
              </a:rPr>
              <a:t>Monthly Active Customers</a:t>
            </a:r>
          </a:p>
          <a:p>
            <a:pPr marL="0" indent="0">
              <a:buNone/>
            </a:pPr>
            <a:r>
              <a:rPr lang="en-US" sz="2400" dirty="0">
                <a:latin typeface="Georgia" panose="02040502050405020303" pitchFamily="18" charset="0"/>
              </a:rPr>
              <a:t>This basically tells about the most active customers in the month . The most important metric used here is :=</a:t>
            </a:r>
          </a:p>
          <a:p>
            <a:pPr marL="0" indent="0">
              <a:buNone/>
            </a:pPr>
            <a:r>
              <a:rPr lang="en-US" sz="2400" dirty="0" err="1">
                <a:latin typeface="Georgia" panose="02040502050405020303" pitchFamily="18" charset="0"/>
              </a:rPr>
              <a:t>dfcus</a:t>
            </a:r>
            <a:r>
              <a:rPr lang="en-US" sz="2400" dirty="0">
                <a:latin typeface="Georgia" panose="02040502050405020303" pitchFamily="18" charset="0"/>
              </a:rPr>
              <a:t>=</a:t>
            </a:r>
            <a:r>
              <a:rPr lang="en-US" sz="2400" dirty="0" err="1">
                <a:latin typeface="Georgia" panose="02040502050405020303" pitchFamily="18" charset="0"/>
              </a:rPr>
              <a:t>df.groupby</a:t>
            </a:r>
            <a:r>
              <a:rPr lang="en-US" sz="2400" dirty="0">
                <a:latin typeface="Georgia" panose="02040502050405020303" pitchFamily="18" charset="0"/>
              </a:rPr>
              <a:t>(['</a:t>
            </a:r>
            <a:r>
              <a:rPr lang="en-US" sz="2400" dirty="0" err="1">
                <a:latin typeface="Georgia" panose="02040502050405020303" pitchFamily="18" charset="0"/>
              </a:rPr>
              <a:t>YearMonth</a:t>
            </a:r>
            <a:r>
              <a:rPr lang="en-US" sz="2400" dirty="0">
                <a:latin typeface="Georgia" panose="02040502050405020303" pitchFamily="18" charset="0"/>
              </a:rPr>
              <a:t>'])['customer id'].</a:t>
            </a:r>
            <a:r>
              <a:rPr lang="en-US" sz="2400" dirty="0" err="1">
                <a:latin typeface="Georgia" panose="02040502050405020303" pitchFamily="18" charset="0"/>
              </a:rPr>
              <a:t>nunique</a:t>
            </a:r>
            <a:r>
              <a:rPr lang="en-US" sz="2400" dirty="0">
                <a:latin typeface="Georgia" panose="02040502050405020303" pitchFamily="18" charset="0"/>
              </a:rPr>
              <a:t>().</a:t>
            </a:r>
            <a:r>
              <a:rPr lang="en-US" sz="2400" dirty="0" err="1">
                <a:latin typeface="Georgia" panose="02040502050405020303" pitchFamily="18" charset="0"/>
              </a:rPr>
              <a:t>reset_index</a:t>
            </a:r>
            <a:r>
              <a:rPr lang="en-US" sz="2400" dirty="0">
                <a:latin typeface="Georgia" panose="02040502050405020303" pitchFamily="18" charset="0"/>
              </a:rPr>
              <a:t>()</a:t>
            </a:r>
          </a:p>
          <a:p>
            <a:pPr marL="0" indent="0">
              <a:buNone/>
            </a:pPr>
            <a:r>
              <a:rPr lang="en-US" sz="2400" dirty="0">
                <a:latin typeface="Georgia" panose="02040502050405020303" pitchFamily="18" charset="0"/>
              </a:rPr>
              <a:t>We can get the monthly active customers by counting unique </a:t>
            </a:r>
            <a:r>
              <a:rPr lang="en-US" sz="2400" i="1" dirty="0" err="1">
                <a:latin typeface="Georgia" panose="02040502050405020303" pitchFamily="18" charset="0"/>
              </a:rPr>
              <a:t>CustomerIDs</a:t>
            </a:r>
            <a:endParaRPr lang="en-US" sz="2400" i="1" dirty="0">
              <a:latin typeface="Georgia" panose="02040502050405020303" pitchFamily="18" charset="0"/>
            </a:endParaRPr>
          </a:p>
          <a:p>
            <a:pPr marL="0" indent="0">
              <a:buNone/>
            </a:pPr>
            <a:endParaRPr lang="en-US" b="1" dirty="0">
              <a:latin typeface="Georgia" panose="02040502050405020303" pitchFamily="18" charset="0"/>
            </a:endParaRPr>
          </a:p>
          <a:p>
            <a:pPr marL="0" indent="0">
              <a:buNone/>
            </a:pPr>
            <a:endParaRPr lang="en-US" b="1" dirty="0">
              <a:latin typeface="Georgia" panose="02040502050405020303" pitchFamily="18" charset="0"/>
            </a:endParaRPr>
          </a:p>
          <a:p>
            <a:pPr marL="0" indent="0">
              <a:buNone/>
            </a:pPr>
            <a:endParaRPr lang="en-US" dirty="0">
              <a:latin typeface="Georgia" panose="02040502050405020303" pitchFamily="18" charset="0"/>
            </a:endParaRPr>
          </a:p>
        </p:txBody>
      </p:sp>
      <p:pic>
        <p:nvPicPr>
          <p:cNvPr id="5" name="Picture 4">
            <a:extLst>
              <a:ext uri="{FF2B5EF4-FFF2-40B4-BE49-F238E27FC236}">
                <a16:creationId xmlns:a16="http://schemas.microsoft.com/office/drawing/2014/main" id="{D41261D6-FC8D-42CF-B9B9-30C2353816DD}"/>
              </a:ext>
            </a:extLst>
          </p:cNvPr>
          <p:cNvPicPr>
            <a:picLocks noChangeAspect="1"/>
          </p:cNvPicPr>
          <p:nvPr/>
        </p:nvPicPr>
        <p:blipFill rotWithShape="1">
          <a:blip r:embed="rId2">
            <a:extLst>
              <a:ext uri="{28A0092B-C50C-407E-A947-70E740481C1C}">
                <a14:useLocalDpi xmlns:a14="http://schemas.microsoft.com/office/drawing/2010/main" val="0"/>
              </a:ext>
            </a:extLst>
          </a:blip>
          <a:srcRect l="20761" t="30522" r="20435" b="8386"/>
          <a:stretch/>
        </p:blipFill>
        <p:spPr>
          <a:xfrm>
            <a:off x="838200" y="2893726"/>
            <a:ext cx="10200861" cy="3964273"/>
          </a:xfrm>
          <a:prstGeom prst="rect">
            <a:avLst/>
          </a:prstGeom>
          <a:ln>
            <a:solidFill>
              <a:schemeClr val="tx1">
                <a:lumMod val="95000"/>
                <a:lumOff val="5000"/>
              </a:schemeClr>
            </a:solidFill>
          </a:ln>
        </p:spPr>
      </p:pic>
    </p:spTree>
    <p:extLst>
      <p:ext uri="{BB962C8B-B14F-4D97-AF65-F5344CB8AC3E}">
        <p14:creationId xmlns:p14="http://schemas.microsoft.com/office/powerpoint/2010/main" val="3529861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A530A73-A1B4-470A-AB86-C8A402894E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517" t="24709" r="40868" b="4601"/>
          <a:stretch/>
        </p:blipFill>
        <p:spPr>
          <a:xfrm>
            <a:off x="1139687" y="398286"/>
            <a:ext cx="9051235" cy="5962757"/>
          </a:xfrm>
          <a:prstGeom prst="rect">
            <a:avLst/>
          </a:prstGeom>
          <a:ln>
            <a:solidFill>
              <a:schemeClr val="tx1">
                <a:lumMod val="95000"/>
                <a:lumOff val="5000"/>
              </a:schemeClr>
            </a:solidFill>
          </a:ln>
        </p:spPr>
      </p:pic>
    </p:spTree>
    <p:extLst>
      <p:ext uri="{BB962C8B-B14F-4D97-AF65-F5344CB8AC3E}">
        <p14:creationId xmlns:p14="http://schemas.microsoft.com/office/powerpoint/2010/main" val="1484032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C11718B-BEB0-487B-8AEB-60E52CD8C3E2}"/>
              </a:ext>
            </a:extLst>
          </p:cNvPr>
          <p:cNvSpPr>
            <a:spLocks noGrp="1"/>
          </p:cNvSpPr>
          <p:nvPr>
            <p:ph idx="1"/>
          </p:nvPr>
        </p:nvSpPr>
        <p:spPr>
          <a:xfrm>
            <a:off x="838200" y="291548"/>
            <a:ext cx="10515600" cy="5885415"/>
          </a:xfrm>
        </p:spPr>
        <p:txBody>
          <a:bodyPr/>
          <a:lstStyle/>
          <a:p>
            <a:pPr marL="0" indent="0">
              <a:buNone/>
            </a:pPr>
            <a:r>
              <a:rPr lang="en-US" dirty="0"/>
              <a:t>From the bar graph, it can be seen that in April, Monthly Active Customer number dropped to 817 from 923 (-11.5%)</a:t>
            </a:r>
          </a:p>
          <a:p>
            <a:pPr marL="0" indent="0">
              <a:buNone/>
            </a:pPr>
            <a:endParaRPr lang="en-US" dirty="0"/>
          </a:p>
          <a:p>
            <a:pPr marL="0" indent="0">
              <a:buNone/>
            </a:pPr>
            <a:endParaRPr lang="en-US" dirty="0"/>
          </a:p>
        </p:txBody>
      </p:sp>
      <p:pic>
        <p:nvPicPr>
          <p:cNvPr id="9" name="Picture 8">
            <a:extLst>
              <a:ext uri="{FF2B5EF4-FFF2-40B4-BE49-F238E27FC236}">
                <a16:creationId xmlns:a16="http://schemas.microsoft.com/office/drawing/2014/main" id="{33212BEA-5CA5-4720-A290-7C37F14D2A61}"/>
              </a:ext>
            </a:extLst>
          </p:cNvPr>
          <p:cNvPicPr>
            <a:picLocks noChangeAspect="1"/>
          </p:cNvPicPr>
          <p:nvPr/>
        </p:nvPicPr>
        <p:blipFill rotWithShape="1">
          <a:blip r:embed="rId2">
            <a:extLst>
              <a:ext uri="{28A0092B-C50C-407E-A947-70E740481C1C}">
                <a14:useLocalDpi xmlns:a14="http://schemas.microsoft.com/office/drawing/2010/main" val="0"/>
              </a:ext>
            </a:extLst>
          </a:blip>
          <a:srcRect l="2935" t="16932" r="4782" b="13626"/>
          <a:stretch/>
        </p:blipFill>
        <p:spPr>
          <a:xfrm>
            <a:off x="291547" y="1618216"/>
            <a:ext cx="11251095" cy="4558747"/>
          </a:xfrm>
          <a:prstGeom prst="rect">
            <a:avLst/>
          </a:prstGeom>
          <a:ln>
            <a:solidFill>
              <a:schemeClr val="tx1">
                <a:lumMod val="95000"/>
                <a:lumOff val="5000"/>
              </a:schemeClr>
            </a:solidFill>
          </a:ln>
        </p:spPr>
      </p:pic>
    </p:spTree>
    <p:extLst>
      <p:ext uri="{BB962C8B-B14F-4D97-AF65-F5344CB8AC3E}">
        <p14:creationId xmlns:p14="http://schemas.microsoft.com/office/powerpoint/2010/main" val="4006562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2F10AE-BFA4-4E5F-8988-A9FFC53B70FC}"/>
              </a:ext>
            </a:extLst>
          </p:cNvPr>
          <p:cNvSpPr>
            <a:spLocks noGrp="1"/>
          </p:cNvSpPr>
          <p:nvPr>
            <p:ph idx="1"/>
          </p:nvPr>
        </p:nvSpPr>
        <p:spPr>
          <a:xfrm>
            <a:off x="838200" y="410817"/>
            <a:ext cx="10515600" cy="5766146"/>
          </a:xfrm>
        </p:spPr>
        <p:txBody>
          <a:bodyPr/>
          <a:lstStyle/>
          <a:p>
            <a:pPr marL="0" indent="0" algn="ctr">
              <a:buNone/>
            </a:pPr>
            <a:r>
              <a:rPr lang="en-US" b="1" dirty="0">
                <a:latin typeface="Georgia" panose="02040502050405020303" pitchFamily="18" charset="0"/>
              </a:rPr>
              <a:t>Monthly Order Count</a:t>
            </a:r>
          </a:p>
          <a:p>
            <a:pPr marL="0" indent="0" algn="just">
              <a:buNone/>
            </a:pPr>
            <a:r>
              <a:rPr lang="en-US" sz="2400" dirty="0">
                <a:latin typeface="Georgia" panose="02040502050405020303" pitchFamily="18" charset="0"/>
              </a:rPr>
              <a:t>As the name say, it basically helps in finding total order count of the month.</a:t>
            </a:r>
          </a:p>
          <a:p>
            <a:pPr marL="0" indent="0">
              <a:buNone/>
            </a:pPr>
            <a:endParaRPr lang="en-US" sz="2400" dirty="0">
              <a:latin typeface="Georgia" panose="02040502050405020303" pitchFamily="18" charset="0"/>
            </a:endParaRPr>
          </a:p>
          <a:p>
            <a:pPr marL="0" indent="0">
              <a:buNone/>
            </a:pPr>
            <a:endParaRPr lang="en-US" sz="2400" dirty="0">
              <a:latin typeface="Georgia" panose="02040502050405020303" pitchFamily="18" charset="0"/>
            </a:endParaRPr>
          </a:p>
          <a:p>
            <a:pPr marL="0" indent="0">
              <a:buNone/>
            </a:pPr>
            <a:endParaRPr lang="en-US" sz="2400" dirty="0">
              <a:latin typeface="Georgia" panose="02040502050405020303" pitchFamily="18" charset="0"/>
            </a:endParaRPr>
          </a:p>
          <a:p>
            <a:pPr marL="0" indent="0" algn="ctr">
              <a:buNone/>
            </a:pPr>
            <a:endParaRPr lang="en-US" b="1" dirty="0">
              <a:latin typeface="Georgia" panose="02040502050405020303" pitchFamily="18" charset="0"/>
            </a:endParaRPr>
          </a:p>
        </p:txBody>
      </p:sp>
      <p:pic>
        <p:nvPicPr>
          <p:cNvPr id="5" name="Picture 4">
            <a:extLst>
              <a:ext uri="{FF2B5EF4-FFF2-40B4-BE49-F238E27FC236}">
                <a16:creationId xmlns:a16="http://schemas.microsoft.com/office/drawing/2014/main" id="{883C2F16-BB11-41F3-8818-C61D15571DF4}"/>
              </a:ext>
            </a:extLst>
          </p:cNvPr>
          <p:cNvPicPr>
            <a:picLocks noChangeAspect="1"/>
          </p:cNvPicPr>
          <p:nvPr/>
        </p:nvPicPr>
        <p:blipFill rotWithShape="1">
          <a:blip r:embed="rId2">
            <a:extLst>
              <a:ext uri="{28A0092B-C50C-407E-A947-70E740481C1C}">
                <a14:useLocalDpi xmlns:a14="http://schemas.microsoft.com/office/drawing/2010/main" val="0"/>
              </a:ext>
            </a:extLst>
          </a:blip>
          <a:srcRect l="20326" t="28202" r="39892" b="5969"/>
          <a:stretch/>
        </p:blipFill>
        <p:spPr>
          <a:xfrm>
            <a:off x="1126435" y="1444487"/>
            <a:ext cx="9952382" cy="5002697"/>
          </a:xfrm>
          <a:prstGeom prst="rect">
            <a:avLst/>
          </a:prstGeom>
          <a:ln>
            <a:solidFill>
              <a:schemeClr val="tx1">
                <a:lumMod val="95000"/>
                <a:lumOff val="5000"/>
              </a:schemeClr>
            </a:solidFill>
          </a:ln>
        </p:spPr>
      </p:pic>
    </p:spTree>
    <p:extLst>
      <p:ext uri="{BB962C8B-B14F-4D97-AF65-F5344CB8AC3E}">
        <p14:creationId xmlns:p14="http://schemas.microsoft.com/office/powerpoint/2010/main" val="3429248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2E652B-7606-4A92-BEC4-86DAD977A8E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976" t="56754" r="54506" b="15896"/>
          <a:stretch/>
        </p:blipFill>
        <p:spPr>
          <a:xfrm>
            <a:off x="1344666" y="1033668"/>
            <a:ext cx="9628133" cy="5102089"/>
          </a:xfrm>
          <a:ln>
            <a:solidFill>
              <a:schemeClr val="tx1">
                <a:lumMod val="95000"/>
                <a:lumOff val="5000"/>
              </a:schemeClr>
            </a:solidFill>
          </a:ln>
        </p:spPr>
      </p:pic>
    </p:spTree>
    <p:extLst>
      <p:ext uri="{BB962C8B-B14F-4D97-AF65-F5344CB8AC3E}">
        <p14:creationId xmlns:p14="http://schemas.microsoft.com/office/powerpoint/2010/main" val="1351016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4D0BC-8462-424F-902B-95457086A959}"/>
              </a:ext>
            </a:extLst>
          </p:cNvPr>
          <p:cNvSpPr>
            <a:spLocks noGrp="1"/>
          </p:cNvSpPr>
          <p:nvPr>
            <p:ph type="title"/>
          </p:nvPr>
        </p:nvSpPr>
        <p:spPr>
          <a:xfrm>
            <a:off x="838200" y="365125"/>
            <a:ext cx="10515600" cy="1172127"/>
          </a:xfrm>
        </p:spPr>
        <p:txBody>
          <a:bodyPr/>
          <a:lstStyle/>
          <a:p>
            <a:pPr algn="ctr"/>
            <a:r>
              <a:rPr lang="en-US" dirty="0">
                <a:latin typeface="Georgia" panose="02040502050405020303" pitchFamily="18" charset="0"/>
              </a:rPr>
              <a:t>ABSTRACT</a:t>
            </a:r>
          </a:p>
        </p:txBody>
      </p:sp>
      <p:sp>
        <p:nvSpPr>
          <p:cNvPr id="3" name="Content Placeholder 2">
            <a:extLst>
              <a:ext uri="{FF2B5EF4-FFF2-40B4-BE49-F238E27FC236}">
                <a16:creationId xmlns:a16="http://schemas.microsoft.com/office/drawing/2014/main" id="{8C2C9AA2-E00C-4BEA-ABAA-02D7BB096571}"/>
              </a:ext>
            </a:extLst>
          </p:cNvPr>
          <p:cNvSpPr>
            <a:spLocks noGrp="1"/>
          </p:cNvSpPr>
          <p:nvPr>
            <p:ph idx="1"/>
          </p:nvPr>
        </p:nvSpPr>
        <p:spPr/>
        <p:txBody>
          <a:bodyPr>
            <a:normAutofit/>
          </a:bodyPr>
          <a:lstStyle/>
          <a:p>
            <a:pPr marL="0" indent="0" algn="just">
              <a:buNone/>
            </a:pPr>
            <a:r>
              <a:rPr lang="en-US" sz="2400" dirty="0">
                <a:latin typeface="Georgia" panose="02040502050405020303" pitchFamily="18" charset="0"/>
              </a:rPr>
              <a:t>Companies Sales tells a lot about its growth and failures. So with this </a:t>
            </a:r>
            <a:r>
              <a:rPr lang="en-US" sz="2400" dirty="0" err="1">
                <a:latin typeface="Georgia" panose="02040502050405020303" pitchFamily="18" charset="0"/>
              </a:rPr>
              <a:t>respect,our</a:t>
            </a:r>
            <a:r>
              <a:rPr lang="en-US" sz="2400" dirty="0">
                <a:latin typeface="Georgia" panose="02040502050405020303" pitchFamily="18" charset="0"/>
              </a:rPr>
              <a:t> project is about analysis of Sales of the company and predicting various trends of it so as to help in improvising negative factors that are the obstacle in the growth of the company. </a:t>
            </a:r>
          </a:p>
          <a:p>
            <a:pPr marL="0" indent="0" algn="just">
              <a:buNone/>
            </a:pPr>
            <a:r>
              <a:rPr lang="en-US" sz="2400" dirty="0">
                <a:latin typeface="Georgia" panose="02040502050405020303" pitchFamily="18" charset="0"/>
              </a:rPr>
              <a:t>Over here we are given 2 datasets i.e. Sales Dataset and Date Dataset.</a:t>
            </a:r>
          </a:p>
          <a:p>
            <a:pPr marL="0" indent="0" algn="just">
              <a:buNone/>
            </a:pPr>
            <a:r>
              <a:rPr lang="en-US" sz="2400" dirty="0">
                <a:latin typeface="Georgia" panose="02040502050405020303" pitchFamily="18" charset="0"/>
              </a:rPr>
              <a:t>Sales Dataset has played the vital role in analyzing the growth of the company. We will be using various Machine Learning Libraries and algorithms in order to predict the best result.</a:t>
            </a:r>
          </a:p>
        </p:txBody>
      </p:sp>
    </p:spTree>
    <p:extLst>
      <p:ext uri="{BB962C8B-B14F-4D97-AF65-F5344CB8AC3E}">
        <p14:creationId xmlns:p14="http://schemas.microsoft.com/office/powerpoint/2010/main" val="2323743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A25670-38B3-4D4C-B259-0EB9466F888C}"/>
              </a:ext>
            </a:extLst>
          </p:cNvPr>
          <p:cNvSpPr>
            <a:spLocks noGrp="1"/>
          </p:cNvSpPr>
          <p:nvPr>
            <p:ph idx="1"/>
          </p:nvPr>
        </p:nvSpPr>
        <p:spPr>
          <a:xfrm>
            <a:off x="838200" y="530087"/>
            <a:ext cx="10515600" cy="5646876"/>
          </a:xfrm>
        </p:spPr>
        <p:txBody>
          <a:bodyPr/>
          <a:lstStyle/>
          <a:p>
            <a:pPr marL="0" indent="0" algn="just">
              <a:buNone/>
            </a:pPr>
            <a:r>
              <a:rPr lang="en-US" sz="2400" dirty="0">
                <a:latin typeface="Georgia" panose="02040502050405020303" pitchFamily="18" charset="0"/>
              </a:rPr>
              <a:t>From the bar graph we can see that Order Count is also declined in April (279k to 257k, -8%)</a:t>
            </a:r>
          </a:p>
          <a:p>
            <a:pPr marL="0" indent="0" algn="just">
              <a:buNone/>
            </a:pPr>
            <a:r>
              <a:rPr lang="en-US" sz="2400" dirty="0">
                <a:latin typeface="Georgia" panose="02040502050405020303" pitchFamily="18" charset="0"/>
              </a:rPr>
              <a:t>We know that Active Customer Count directly affected Order Count decrease.</a:t>
            </a:r>
          </a:p>
          <a:p>
            <a:pPr marL="0" indent="0" algn="just">
              <a:buNone/>
            </a:pPr>
            <a:endParaRPr lang="en-US" dirty="0"/>
          </a:p>
        </p:txBody>
      </p:sp>
      <p:pic>
        <p:nvPicPr>
          <p:cNvPr id="5" name="Picture 4">
            <a:extLst>
              <a:ext uri="{FF2B5EF4-FFF2-40B4-BE49-F238E27FC236}">
                <a16:creationId xmlns:a16="http://schemas.microsoft.com/office/drawing/2014/main" id="{CEC7A107-8AA1-43DA-B208-3E4D881E3483}"/>
              </a:ext>
            </a:extLst>
          </p:cNvPr>
          <p:cNvPicPr>
            <a:picLocks noChangeAspect="1"/>
          </p:cNvPicPr>
          <p:nvPr/>
        </p:nvPicPr>
        <p:blipFill rotWithShape="1">
          <a:blip r:embed="rId2">
            <a:extLst>
              <a:ext uri="{28A0092B-C50C-407E-A947-70E740481C1C}">
                <a14:useLocalDpi xmlns:a14="http://schemas.microsoft.com/office/drawing/2010/main" val="0"/>
              </a:ext>
            </a:extLst>
          </a:blip>
          <a:srcRect l="2283" t="17955" r="3370" b="10008"/>
          <a:stretch/>
        </p:blipFill>
        <p:spPr>
          <a:xfrm>
            <a:off x="662609" y="2023545"/>
            <a:ext cx="10866782" cy="4664822"/>
          </a:xfrm>
          <a:prstGeom prst="rect">
            <a:avLst/>
          </a:prstGeom>
          <a:ln>
            <a:solidFill>
              <a:schemeClr val="tx1">
                <a:lumMod val="95000"/>
                <a:lumOff val="5000"/>
              </a:schemeClr>
            </a:solidFill>
          </a:ln>
        </p:spPr>
      </p:pic>
    </p:spTree>
    <p:extLst>
      <p:ext uri="{BB962C8B-B14F-4D97-AF65-F5344CB8AC3E}">
        <p14:creationId xmlns:p14="http://schemas.microsoft.com/office/powerpoint/2010/main" val="355583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A5ACB2-1DFA-4454-8E2D-5EA92A4FF5C3}"/>
              </a:ext>
            </a:extLst>
          </p:cNvPr>
          <p:cNvSpPr>
            <a:spLocks noGrp="1"/>
          </p:cNvSpPr>
          <p:nvPr>
            <p:ph idx="1"/>
          </p:nvPr>
        </p:nvSpPr>
        <p:spPr>
          <a:xfrm>
            <a:off x="838200" y="636104"/>
            <a:ext cx="10515600" cy="5540859"/>
          </a:xfrm>
        </p:spPr>
        <p:txBody>
          <a:bodyPr/>
          <a:lstStyle/>
          <a:p>
            <a:pPr marL="0" indent="0" algn="ctr">
              <a:buNone/>
            </a:pPr>
            <a:r>
              <a:rPr lang="en-US" b="1" dirty="0">
                <a:latin typeface="Georgia" panose="02040502050405020303" pitchFamily="18" charset="0"/>
              </a:rPr>
              <a:t>Finding Average Revenue Per Order</a:t>
            </a:r>
          </a:p>
          <a:p>
            <a:pPr marL="0" indent="0" algn="just">
              <a:buNone/>
            </a:pPr>
            <a:r>
              <a:rPr lang="en-US" sz="2400" dirty="0">
                <a:latin typeface="Georgia" panose="02040502050405020303" pitchFamily="18" charset="0"/>
              </a:rPr>
              <a:t>To get this data, we need to calculate the average of revenue for each month.</a:t>
            </a:r>
          </a:p>
          <a:p>
            <a:pPr marL="0" indent="0">
              <a:buNone/>
            </a:pPr>
            <a:endParaRPr lang="en-US" sz="2400" dirty="0">
              <a:latin typeface="Georgia" panose="02040502050405020303" pitchFamily="18" charset="0"/>
            </a:endParaRPr>
          </a:p>
        </p:txBody>
      </p:sp>
      <p:pic>
        <p:nvPicPr>
          <p:cNvPr id="5" name="Picture 4">
            <a:extLst>
              <a:ext uri="{FF2B5EF4-FFF2-40B4-BE49-F238E27FC236}">
                <a16:creationId xmlns:a16="http://schemas.microsoft.com/office/drawing/2014/main" id="{7F092985-0935-4D1E-9395-702039AF628C}"/>
              </a:ext>
            </a:extLst>
          </p:cNvPr>
          <p:cNvPicPr>
            <a:picLocks noChangeAspect="1"/>
          </p:cNvPicPr>
          <p:nvPr/>
        </p:nvPicPr>
        <p:blipFill rotWithShape="1">
          <a:blip r:embed="rId2">
            <a:extLst>
              <a:ext uri="{28A0092B-C50C-407E-A947-70E740481C1C}">
                <a14:useLocalDpi xmlns:a14="http://schemas.microsoft.com/office/drawing/2010/main" val="0"/>
              </a:ext>
            </a:extLst>
          </a:blip>
          <a:srcRect l="17717" t="24915" r="29022" b="9911"/>
          <a:stretch/>
        </p:blipFill>
        <p:spPr>
          <a:xfrm>
            <a:off x="689113" y="1709530"/>
            <a:ext cx="10515600" cy="5148470"/>
          </a:xfrm>
          <a:prstGeom prst="rect">
            <a:avLst/>
          </a:prstGeom>
          <a:ln>
            <a:solidFill>
              <a:schemeClr val="tx1">
                <a:lumMod val="95000"/>
                <a:lumOff val="5000"/>
              </a:schemeClr>
            </a:solidFill>
          </a:ln>
        </p:spPr>
      </p:pic>
    </p:spTree>
    <p:extLst>
      <p:ext uri="{BB962C8B-B14F-4D97-AF65-F5344CB8AC3E}">
        <p14:creationId xmlns:p14="http://schemas.microsoft.com/office/powerpoint/2010/main" val="2852415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E5F8232-FB33-4FB3-8848-31A94F0B846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070" t="22952" r="50000" b="12944"/>
          <a:stretch/>
        </p:blipFill>
        <p:spPr>
          <a:xfrm>
            <a:off x="1033670" y="834800"/>
            <a:ext cx="9806608" cy="5592504"/>
          </a:xfrm>
          <a:ln>
            <a:solidFill>
              <a:schemeClr val="tx1">
                <a:lumMod val="95000"/>
                <a:lumOff val="5000"/>
              </a:schemeClr>
            </a:solidFill>
          </a:ln>
        </p:spPr>
      </p:pic>
    </p:spTree>
    <p:extLst>
      <p:ext uri="{BB962C8B-B14F-4D97-AF65-F5344CB8AC3E}">
        <p14:creationId xmlns:p14="http://schemas.microsoft.com/office/powerpoint/2010/main" val="4235576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6A73D9-E1EF-45DC-87E0-6A9C54B952DD}"/>
              </a:ext>
            </a:extLst>
          </p:cNvPr>
          <p:cNvSpPr>
            <a:spLocks noGrp="1"/>
          </p:cNvSpPr>
          <p:nvPr>
            <p:ph idx="1"/>
          </p:nvPr>
        </p:nvSpPr>
        <p:spPr>
          <a:xfrm>
            <a:off x="838200" y="636104"/>
            <a:ext cx="10515600" cy="5540859"/>
          </a:xfrm>
        </p:spPr>
        <p:txBody>
          <a:bodyPr/>
          <a:lstStyle/>
          <a:p>
            <a:pPr marL="0" indent="0" algn="just">
              <a:buNone/>
            </a:pPr>
            <a:r>
              <a:rPr lang="en-US" dirty="0">
                <a:latin typeface="Georgia" panose="02040502050405020303" pitchFamily="18" charset="0"/>
              </a:rPr>
              <a:t>The graph is shown below:</a:t>
            </a:r>
          </a:p>
        </p:txBody>
      </p:sp>
      <p:pic>
        <p:nvPicPr>
          <p:cNvPr id="4" name="Picture 3">
            <a:extLst>
              <a:ext uri="{FF2B5EF4-FFF2-40B4-BE49-F238E27FC236}">
                <a16:creationId xmlns:a16="http://schemas.microsoft.com/office/drawing/2014/main" id="{7F4BCBBA-E7DB-4FD8-91FF-20C2E81CB52E}"/>
              </a:ext>
            </a:extLst>
          </p:cNvPr>
          <p:cNvPicPr>
            <a:picLocks noChangeAspect="1"/>
          </p:cNvPicPr>
          <p:nvPr/>
        </p:nvPicPr>
        <p:blipFill rotWithShape="1">
          <a:blip r:embed="rId2"/>
          <a:srcRect l="4130" t="12928" r="3913" b="11865"/>
          <a:stretch/>
        </p:blipFill>
        <p:spPr>
          <a:xfrm>
            <a:off x="490330" y="1325218"/>
            <a:ext cx="11211339" cy="5155096"/>
          </a:xfrm>
          <a:prstGeom prst="rect">
            <a:avLst/>
          </a:prstGeom>
          <a:ln>
            <a:solidFill>
              <a:schemeClr val="tx1">
                <a:lumMod val="95000"/>
                <a:lumOff val="5000"/>
              </a:schemeClr>
            </a:solidFill>
          </a:ln>
        </p:spPr>
      </p:pic>
    </p:spTree>
    <p:extLst>
      <p:ext uri="{BB962C8B-B14F-4D97-AF65-F5344CB8AC3E}">
        <p14:creationId xmlns:p14="http://schemas.microsoft.com/office/powerpoint/2010/main" val="2797802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69E5D6-2A17-4CBA-9B87-23F4157D3F72}"/>
              </a:ext>
            </a:extLst>
          </p:cNvPr>
          <p:cNvSpPr>
            <a:spLocks noGrp="1"/>
          </p:cNvSpPr>
          <p:nvPr>
            <p:ph idx="1"/>
          </p:nvPr>
        </p:nvSpPr>
        <p:spPr>
          <a:xfrm>
            <a:off x="838200" y="622852"/>
            <a:ext cx="10515600" cy="5554111"/>
          </a:xfrm>
        </p:spPr>
        <p:txBody>
          <a:bodyPr/>
          <a:lstStyle/>
          <a:p>
            <a:pPr marL="0" indent="0" algn="ctr">
              <a:buNone/>
            </a:pPr>
            <a:r>
              <a:rPr lang="en-US" b="1" dirty="0">
                <a:latin typeface="Georgia" panose="02040502050405020303" pitchFamily="18" charset="0"/>
              </a:rPr>
              <a:t>New Customer Ratio</a:t>
            </a:r>
          </a:p>
          <a:p>
            <a:pPr marL="0" indent="0" algn="just">
              <a:buNone/>
            </a:pPr>
            <a:r>
              <a:rPr lang="en-US" dirty="0">
                <a:latin typeface="Georgia" panose="02040502050405020303" pitchFamily="18" charset="0"/>
              </a:rPr>
              <a:t>As the name suggests it will tell about the new and the existing customers. It acts as a good indicator of if we are losing our existing customers or unable to attract new ones.</a:t>
            </a:r>
          </a:p>
          <a:p>
            <a:pPr marL="0" indent="0">
              <a:buNone/>
            </a:pPr>
            <a:endParaRPr lang="en-US" sz="2400" dirty="0">
              <a:latin typeface="Georgia" panose="02040502050405020303" pitchFamily="18" charset="0"/>
            </a:endParaRPr>
          </a:p>
          <a:p>
            <a:pPr marL="0" indent="0">
              <a:buNone/>
            </a:pPr>
            <a:endParaRPr lang="en-US" sz="2400" dirty="0">
              <a:latin typeface="Georgia" panose="02040502050405020303" pitchFamily="18" charset="0"/>
            </a:endParaRPr>
          </a:p>
        </p:txBody>
      </p:sp>
      <p:pic>
        <p:nvPicPr>
          <p:cNvPr id="5" name="Picture 4">
            <a:extLst>
              <a:ext uri="{FF2B5EF4-FFF2-40B4-BE49-F238E27FC236}">
                <a16:creationId xmlns:a16="http://schemas.microsoft.com/office/drawing/2014/main" id="{1D6B6AE0-3889-40C5-94F8-6D0BF11E9179}"/>
              </a:ext>
            </a:extLst>
          </p:cNvPr>
          <p:cNvPicPr>
            <a:picLocks noChangeAspect="1"/>
          </p:cNvPicPr>
          <p:nvPr/>
        </p:nvPicPr>
        <p:blipFill rotWithShape="1">
          <a:blip r:embed="rId2">
            <a:extLst>
              <a:ext uri="{28A0092B-C50C-407E-A947-70E740481C1C}">
                <a14:useLocalDpi xmlns:a14="http://schemas.microsoft.com/office/drawing/2010/main" val="0"/>
              </a:ext>
            </a:extLst>
          </a:blip>
          <a:srcRect l="19130" t="33615" r="19674" b="13992"/>
          <a:stretch/>
        </p:blipFill>
        <p:spPr>
          <a:xfrm>
            <a:off x="838200" y="2425148"/>
            <a:ext cx="10704443" cy="4187688"/>
          </a:xfrm>
          <a:prstGeom prst="rect">
            <a:avLst/>
          </a:prstGeom>
          <a:ln>
            <a:solidFill>
              <a:schemeClr val="tx1">
                <a:lumMod val="95000"/>
                <a:lumOff val="5000"/>
              </a:schemeClr>
            </a:solidFill>
          </a:ln>
        </p:spPr>
      </p:pic>
    </p:spTree>
    <p:extLst>
      <p:ext uri="{BB962C8B-B14F-4D97-AF65-F5344CB8AC3E}">
        <p14:creationId xmlns:p14="http://schemas.microsoft.com/office/powerpoint/2010/main" val="1675911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B9E4271-42B5-48EF-8E0E-B71A9D7F897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290" t="43803" r="19966" b="4381"/>
          <a:stretch/>
        </p:blipFill>
        <p:spPr>
          <a:xfrm>
            <a:off x="556591" y="450574"/>
            <a:ext cx="10959548" cy="5883963"/>
          </a:xfrm>
          <a:ln>
            <a:solidFill>
              <a:schemeClr val="tx1">
                <a:lumMod val="95000"/>
                <a:lumOff val="5000"/>
              </a:schemeClr>
            </a:solidFill>
          </a:ln>
        </p:spPr>
      </p:pic>
    </p:spTree>
    <p:extLst>
      <p:ext uri="{BB962C8B-B14F-4D97-AF65-F5344CB8AC3E}">
        <p14:creationId xmlns:p14="http://schemas.microsoft.com/office/powerpoint/2010/main" val="1788535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41C1284-AEE8-40E6-BAE6-5F113C132A3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321" t="26378" r="35692" b="4611"/>
          <a:stretch/>
        </p:blipFill>
        <p:spPr>
          <a:xfrm>
            <a:off x="1179443" y="397565"/>
            <a:ext cx="10098157" cy="6228522"/>
          </a:xfrm>
          <a:ln>
            <a:solidFill>
              <a:schemeClr val="tx1">
                <a:lumMod val="95000"/>
                <a:lumOff val="5000"/>
              </a:schemeClr>
            </a:solidFill>
          </a:ln>
        </p:spPr>
      </p:pic>
    </p:spTree>
    <p:extLst>
      <p:ext uri="{BB962C8B-B14F-4D97-AF65-F5344CB8AC3E}">
        <p14:creationId xmlns:p14="http://schemas.microsoft.com/office/powerpoint/2010/main" val="535750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4E560DD-BD35-4B1F-BEFB-67288367ADA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424" t="19940" r="42923" b="13800"/>
          <a:stretch/>
        </p:blipFill>
        <p:spPr>
          <a:xfrm>
            <a:off x="728870" y="291548"/>
            <a:ext cx="10959547" cy="6122504"/>
          </a:xfrm>
          <a:ln>
            <a:solidFill>
              <a:schemeClr val="tx1">
                <a:lumMod val="95000"/>
                <a:lumOff val="5000"/>
              </a:schemeClr>
            </a:solidFill>
          </a:ln>
        </p:spPr>
      </p:pic>
    </p:spTree>
    <p:extLst>
      <p:ext uri="{BB962C8B-B14F-4D97-AF65-F5344CB8AC3E}">
        <p14:creationId xmlns:p14="http://schemas.microsoft.com/office/powerpoint/2010/main" val="2700950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FA0E6B-DDB8-429E-B1A6-3608E1C02E97}"/>
              </a:ext>
            </a:extLst>
          </p:cNvPr>
          <p:cNvSpPr>
            <a:spLocks noGrp="1"/>
          </p:cNvSpPr>
          <p:nvPr>
            <p:ph idx="1"/>
          </p:nvPr>
        </p:nvSpPr>
        <p:spPr>
          <a:xfrm>
            <a:off x="838200" y="755374"/>
            <a:ext cx="10515600" cy="5421589"/>
          </a:xfrm>
        </p:spPr>
        <p:txBody>
          <a:bodyPr/>
          <a:lstStyle/>
          <a:p>
            <a:pPr marL="0" indent="0">
              <a:buNone/>
            </a:pPr>
            <a:r>
              <a:rPr lang="en-US" dirty="0">
                <a:latin typeface="Georgia" panose="02040502050405020303" pitchFamily="18" charset="0"/>
              </a:rPr>
              <a:t>Existing customers are showing a positive trend and tell us that our customer base is growing but new customers have a slight negative trend.</a:t>
            </a:r>
          </a:p>
          <a:p>
            <a:pPr marL="0" indent="0">
              <a:buNone/>
            </a:pPr>
            <a:endParaRPr lang="en-US" dirty="0">
              <a:latin typeface="Georgia" panose="02040502050405020303" pitchFamily="18" charset="0"/>
            </a:endParaRPr>
          </a:p>
        </p:txBody>
      </p:sp>
      <p:pic>
        <p:nvPicPr>
          <p:cNvPr id="6" name="Picture 5">
            <a:extLst>
              <a:ext uri="{FF2B5EF4-FFF2-40B4-BE49-F238E27FC236}">
                <a16:creationId xmlns:a16="http://schemas.microsoft.com/office/drawing/2014/main" id="{40E42D02-2F61-48AE-BDE5-1F1990E36B5E}"/>
              </a:ext>
            </a:extLst>
          </p:cNvPr>
          <p:cNvPicPr>
            <a:picLocks noChangeAspect="1"/>
          </p:cNvPicPr>
          <p:nvPr/>
        </p:nvPicPr>
        <p:blipFill rotWithShape="1">
          <a:blip r:embed="rId2">
            <a:extLst>
              <a:ext uri="{28A0092B-C50C-407E-A947-70E740481C1C}">
                <a14:useLocalDpi xmlns:a14="http://schemas.microsoft.com/office/drawing/2010/main" val="0"/>
              </a:ext>
            </a:extLst>
          </a:blip>
          <a:srcRect l="3803" t="18148" r="1087" b="12446"/>
          <a:stretch/>
        </p:blipFill>
        <p:spPr>
          <a:xfrm>
            <a:off x="298174" y="1987826"/>
            <a:ext cx="11595652" cy="4757531"/>
          </a:xfrm>
          <a:prstGeom prst="rect">
            <a:avLst/>
          </a:prstGeom>
          <a:ln>
            <a:solidFill>
              <a:schemeClr val="tx1">
                <a:lumMod val="95000"/>
                <a:lumOff val="5000"/>
              </a:schemeClr>
            </a:solidFill>
          </a:ln>
        </p:spPr>
      </p:pic>
    </p:spTree>
    <p:extLst>
      <p:ext uri="{BB962C8B-B14F-4D97-AF65-F5344CB8AC3E}">
        <p14:creationId xmlns:p14="http://schemas.microsoft.com/office/powerpoint/2010/main" val="3806931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A61B1C-8BD4-4A13-A284-1E63BA7AB931}"/>
              </a:ext>
            </a:extLst>
          </p:cNvPr>
          <p:cNvSpPr>
            <a:spLocks noGrp="1"/>
          </p:cNvSpPr>
          <p:nvPr>
            <p:ph idx="1"/>
          </p:nvPr>
        </p:nvSpPr>
        <p:spPr>
          <a:xfrm>
            <a:off x="838200" y="622852"/>
            <a:ext cx="10515600" cy="5554111"/>
          </a:xfrm>
        </p:spPr>
        <p:txBody>
          <a:bodyPr/>
          <a:lstStyle/>
          <a:p>
            <a:pPr marL="0" indent="0" algn="just">
              <a:buNone/>
            </a:pPr>
            <a:r>
              <a:rPr lang="en-US" dirty="0">
                <a:latin typeface="Georgia" panose="02040502050405020303" pitchFamily="18" charset="0"/>
              </a:rPr>
              <a:t>New Customer Ration Bar Graph is shown Below. It clearly shows that New Customer Ratio has declined as expected and running around 20%.</a:t>
            </a:r>
          </a:p>
          <a:p>
            <a:pPr marL="0" indent="0" algn="just">
              <a:buNone/>
            </a:pPr>
            <a:endParaRPr lang="en-US" dirty="0"/>
          </a:p>
        </p:txBody>
      </p:sp>
      <p:pic>
        <p:nvPicPr>
          <p:cNvPr id="5" name="Picture 4">
            <a:extLst>
              <a:ext uri="{FF2B5EF4-FFF2-40B4-BE49-F238E27FC236}">
                <a16:creationId xmlns:a16="http://schemas.microsoft.com/office/drawing/2014/main" id="{8D9FB002-5E17-4465-97B3-3AA93F39ED60}"/>
              </a:ext>
            </a:extLst>
          </p:cNvPr>
          <p:cNvPicPr>
            <a:picLocks noChangeAspect="1"/>
          </p:cNvPicPr>
          <p:nvPr/>
        </p:nvPicPr>
        <p:blipFill rotWithShape="1">
          <a:blip r:embed="rId2">
            <a:extLst>
              <a:ext uri="{28A0092B-C50C-407E-A947-70E740481C1C}">
                <a14:useLocalDpi xmlns:a14="http://schemas.microsoft.com/office/drawing/2010/main" val="0"/>
              </a:ext>
            </a:extLst>
          </a:blip>
          <a:srcRect l="23369" t="40190" r="25326" b="13411"/>
          <a:stretch/>
        </p:blipFill>
        <p:spPr>
          <a:xfrm>
            <a:off x="1245704" y="2305878"/>
            <a:ext cx="8892209" cy="4068418"/>
          </a:xfrm>
          <a:prstGeom prst="rect">
            <a:avLst/>
          </a:prstGeom>
          <a:ln>
            <a:solidFill>
              <a:schemeClr val="tx1">
                <a:lumMod val="95000"/>
                <a:lumOff val="5000"/>
              </a:schemeClr>
            </a:solidFill>
          </a:ln>
        </p:spPr>
      </p:pic>
    </p:spTree>
    <p:extLst>
      <p:ext uri="{BB962C8B-B14F-4D97-AF65-F5344CB8AC3E}">
        <p14:creationId xmlns:p14="http://schemas.microsoft.com/office/powerpoint/2010/main" val="135270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C897E-EC9F-4FA3-BA4B-11C03CC2D174}"/>
              </a:ext>
            </a:extLst>
          </p:cNvPr>
          <p:cNvSpPr>
            <a:spLocks noGrp="1"/>
          </p:cNvSpPr>
          <p:nvPr>
            <p:ph type="title"/>
          </p:nvPr>
        </p:nvSpPr>
        <p:spPr>
          <a:xfrm>
            <a:off x="1295401" y="531558"/>
            <a:ext cx="9601196" cy="581625"/>
          </a:xfrm>
        </p:spPr>
        <p:txBody>
          <a:bodyPr>
            <a:normAutofit fontScale="90000"/>
          </a:bodyPr>
          <a:lstStyle/>
          <a:p>
            <a:pPr algn="ctr"/>
            <a:r>
              <a:rPr lang="en-US" dirty="0">
                <a:latin typeface="Georgia" panose="02040502050405020303" pitchFamily="18" charset="0"/>
              </a:rPr>
              <a:t>INTRODUCTION</a:t>
            </a:r>
            <a:r>
              <a:rPr lang="en-US" dirty="0"/>
              <a:t> </a:t>
            </a:r>
          </a:p>
        </p:txBody>
      </p:sp>
      <p:sp>
        <p:nvSpPr>
          <p:cNvPr id="3" name="Content Placeholder 2">
            <a:extLst>
              <a:ext uri="{FF2B5EF4-FFF2-40B4-BE49-F238E27FC236}">
                <a16:creationId xmlns:a16="http://schemas.microsoft.com/office/drawing/2014/main" id="{527E8AC6-783E-49EA-A166-93A90C917FDF}"/>
              </a:ext>
            </a:extLst>
          </p:cNvPr>
          <p:cNvSpPr>
            <a:spLocks noGrp="1"/>
          </p:cNvSpPr>
          <p:nvPr>
            <p:ph idx="1"/>
          </p:nvPr>
        </p:nvSpPr>
        <p:spPr>
          <a:xfrm>
            <a:off x="742122" y="1338471"/>
            <a:ext cx="10575235" cy="5221356"/>
          </a:xfrm>
        </p:spPr>
        <p:txBody>
          <a:bodyPr>
            <a:noAutofit/>
          </a:bodyPr>
          <a:lstStyle/>
          <a:p>
            <a:pPr marL="0" indent="0" algn="just">
              <a:buNone/>
            </a:pPr>
            <a:r>
              <a:rPr lang="en-US" sz="2400" dirty="0">
                <a:latin typeface="Georgia" panose="02040502050405020303" pitchFamily="18" charset="0"/>
              </a:rPr>
              <a:t>In this project we are aiming to achieve the growth of the company by using various Machine Learning Metrics and Data Visualization . With the help of the given dataset we are able to predict certain trends that help in analysis of Sales of the company. We have got Sales Dataset , which contain the following columns:-</a:t>
            </a:r>
          </a:p>
          <a:p>
            <a:pPr algn="just"/>
            <a:r>
              <a:rPr lang="en-US" sz="2400" dirty="0">
                <a:latin typeface="Georgia" panose="02040502050405020303" pitchFamily="18" charset="0"/>
              </a:rPr>
              <a:t>transaction id	: a 6-digit integer to </a:t>
            </a:r>
            <a:r>
              <a:rPr lang="en-US" sz="2400" dirty="0" err="1">
                <a:latin typeface="Georgia" panose="02040502050405020303" pitchFamily="18" charset="0"/>
              </a:rPr>
              <a:t>unniquely</a:t>
            </a:r>
            <a:r>
              <a:rPr lang="en-US" sz="2400" dirty="0">
                <a:latin typeface="Georgia" panose="02040502050405020303" pitchFamily="18" charset="0"/>
              </a:rPr>
              <a:t> identify each transaction. A prefix of 'c' in the transaction id indicates a cancelled transaction.</a:t>
            </a:r>
          </a:p>
          <a:p>
            <a:pPr algn="just"/>
            <a:r>
              <a:rPr lang="en-US" sz="2400" dirty="0">
                <a:latin typeface="Georgia" panose="02040502050405020303" pitchFamily="18" charset="0"/>
              </a:rPr>
              <a:t>product id : Unique identifier of the item sold.</a:t>
            </a:r>
          </a:p>
          <a:p>
            <a:pPr algn="just"/>
            <a:r>
              <a:rPr lang="en-US" sz="2400" dirty="0">
                <a:latin typeface="Georgia" panose="02040502050405020303" pitchFamily="18" charset="0"/>
              </a:rPr>
              <a:t>product description : Name of the product being sold.</a:t>
            </a:r>
          </a:p>
          <a:p>
            <a:pPr algn="just"/>
            <a:r>
              <a:rPr lang="en-US" sz="2400" dirty="0">
                <a:latin typeface="Georgia" panose="02040502050405020303" pitchFamily="18" charset="0"/>
              </a:rPr>
              <a:t>quantity sold : quantity of the item sold.		</a:t>
            </a:r>
          </a:p>
          <a:p>
            <a:pPr marL="0" indent="0" algn="just">
              <a:buNone/>
            </a:pPr>
            <a:endParaRPr lang="en-US" sz="2400" dirty="0">
              <a:latin typeface="Georgia" panose="02040502050405020303" pitchFamily="18" charset="0"/>
            </a:endParaRPr>
          </a:p>
        </p:txBody>
      </p:sp>
    </p:spTree>
    <p:extLst>
      <p:ext uri="{BB962C8B-B14F-4D97-AF65-F5344CB8AC3E}">
        <p14:creationId xmlns:p14="http://schemas.microsoft.com/office/powerpoint/2010/main" val="684281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DACC52-B495-4BCD-9918-35D4EF374A50}"/>
              </a:ext>
            </a:extLst>
          </p:cNvPr>
          <p:cNvSpPr>
            <a:spLocks noGrp="1"/>
          </p:cNvSpPr>
          <p:nvPr>
            <p:ph idx="1"/>
          </p:nvPr>
        </p:nvSpPr>
        <p:spPr>
          <a:xfrm>
            <a:off x="838200" y="424070"/>
            <a:ext cx="10515600" cy="5752893"/>
          </a:xfrm>
        </p:spPr>
        <p:txBody>
          <a:bodyPr/>
          <a:lstStyle/>
          <a:p>
            <a:pPr marL="0" indent="0" algn="just">
              <a:buNone/>
            </a:pPr>
            <a:r>
              <a:rPr lang="en-US" dirty="0">
                <a:solidFill>
                  <a:srgbClr val="FF0000"/>
                </a:solidFill>
                <a:latin typeface="Georgia" panose="02040502050405020303" pitchFamily="18" charset="0"/>
              </a:rPr>
              <a:t>Q. How can we measure our performance in terms of customer acquisition and building customer loyalty?</a:t>
            </a:r>
          </a:p>
          <a:p>
            <a:pPr marL="0" indent="0" algn="just">
              <a:buNone/>
            </a:pPr>
            <a:r>
              <a:rPr lang="en-US" dirty="0">
                <a:latin typeface="Georgia" panose="02040502050405020303" pitchFamily="18" charset="0"/>
              </a:rPr>
              <a:t>Solution: We can Find out by clustering the frequency of orders per customer. If the frequency is higher then it means that there is a good acquisition in terms of the customers.</a:t>
            </a:r>
          </a:p>
          <a:p>
            <a:pPr marL="0" indent="0" algn="just">
              <a:buNone/>
            </a:pPr>
            <a:endParaRPr lang="en-US" dirty="0">
              <a:latin typeface="Georgia" panose="02040502050405020303" pitchFamily="18" charset="0"/>
            </a:endParaRPr>
          </a:p>
          <a:p>
            <a:pPr marL="0" indent="0" algn="just">
              <a:buNone/>
            </a:pPr>
            <a:endParaRPr lang="en-US" dirty="0">
              <a:latin typeface="Georgia" panose="02040502050405020303" pitchFamily="18" charset="0"/>
            </a:endParaRPr>
          </a:p>
          <a:p>
            <a:pPr marL="0" indent="0" algn="just">
              <a:buNone/>
            </a:pPr>
            <a:r>
              <a:rPr lang="en-US" dirty="0">
                <a:solidFill>
                  <a:srgbClr val="FF0000"/>
                </a:solidFill>
                <a:latin typeface="Georgia" panose="02040502050405020303" pitchFamily="18" charset="0"/>
              </a:rPr>
              <a:t> </a:t>
            </a:r>
          </a:p>
        </p:txBody>
      </p:sp>
      <p:pic>
        <p:nvPicPr>
          <p:cNvPr id="6" name="Picture 5">
            <a:extLst>
              <a:ext uri="{FF2B5EF4-FFF2-40B4-BE49-F238E27FC236}">
                <a16:creationId xmlns:a16="http://schemas.microsoft.com/office/drawing/2014/main" id="{2E8B3D4C-7F23-4E3D-8CF3-812191C2A615}"/>
              </a:ext>
            </a:extLst>
          </p:cNvPr>
          <p:cNvPicPr>
            <a:picLocks noChangeAspect="1"/>
          </p:cNvPicPr>
          <p:nvPr/>
        </p:nvPicPr>
        <p:blipFill rotWithShape="1">
          <a:blip r:embed="rId2">
            <a:extLst>
              <a:ext uri="{28A0092B-C50C-407E-A947-70E740481C1C}">
                <a14:useLocalDpi xmlns:a14="http://schemas.microsoft.com/office/drawing/2010/main" val="0"/>
              </a:ext>
            </a:extLst>
          </a:blip>
          <a:srcRect l="18043" t="23007" r="31304" b="29844"/>
          <a:stretch/>
        </p:blipFill>
        <p:spPr>
          <a:xfrm>
            <a:off x="516836" y="2850893"/>
            <a:ext cx="11012556" cy="3801698"/>
          </a:xfrm>
          <a:prstGeom prst="rect">
            <a:avLst/>
          </a:prstGeom>
          <a:ln>
            <a:solidFill>
              <a:schemeClr val="tx1">
                <a:lumMod val="95000"/>
                <a:lumOff val="5000"/>
              </a:schemeClr>
            </a:solidFill>
          </a:ln>
        </p:spPr>
      </p:pic>
    </p:spTree>
    <p:extLst>
      <p:ext uri="{BB962C8B-B14F-4D97-AF65-F5344CB8AC3E}">
        <p14:creationId xmlns:p14="http://schemas.microsoft.com/office/powerpoint/2010/main" val="3397110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6E6A7A-0006-41EB-B450-4D4277557E8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213" t="26764" r="50741" b="14878"/>
          <a:stretch/>
        </p:blipFill>
        <p:spPr>
          <a:xfrm>
            <a:off x="1762539" y="755374"/>
            <a:ext cx="8521148" cy="4916556"/>
          </a:xfrm>
          <a:ln>
            <a:solidFill>
              <a:schemeClr val="tx1">
                <a:lumMod val="95000"/>
                <a:lumOff val="5000"/>
              </a:schemeClr>
            </a:solidFill>
          </a:ln>
        </p:spPr>
      </p:pic>
    </p:spTree>
    <p:extLst>
      <p:ext uri="{BB962C8B-B14F-4D97-AF65-F5344CB8AC3E}">
        <p14:creationId xmlns:p14="http://schemas.microsoft.com/office/powerpoint/2010/main" val="3277923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0D572E0-EF04-4768-BF60-D4D1DF55BCC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358" t="33813" r="41248" b="16566"/>
          <a:stretch/>
        </p:blipFill>
        <p:spPr>
          <a:xfrm>
            <a:off x="1046922" y="678511"/>
            <a:ext cx="9992139" cy="5773161"/>
          </a:xfrm>
          <a:ln>
            <a:solidFill>
              <a:schemeClr val="tx1">
                <a:lumMod val="95000"/>
                <a:lumOff val="5000"/>
              </a:schemeClr>
            </a:solidFill>
          </a:ln>
        </p:spPr>
      </p:pic>
    </p:spTree>
    <p:extLst>
      <p:ext uri="{BB962C8B-B14F-4D97-AF65-F5344CB8AC3E}">
        <p14:creationId xmlns:p14="http://schemas.microsoft.com/office/powerpoint/2010/main" val="2147289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E522593-7B55-4945-AE96-E32815636785}"/>
              </a:ext>
            </a:extLst>
          </p:cNvPr>
          <p:cNvSpPr>
            <a:spLocks noGrp="1"/>
          </p:cNvSpPr>
          <p:nvPr>
            <p:ph idx="1"/>
          </p:nvPr>
        </p:nvSpPr>
        <p:spPr>
          <a:xfrm>
            <a:off x="838200" y="530087"/>
            <a:ext cx="10515600" cy="5646876"/>
          </a:xfrm>
        </p:spPr>
        <p:txBody>
          <a:bodyPr/>
          <a:lstStyle/>
          <a:p>
            <a:pPr marL="0" indent="0" algn="just">
              <a:buNone/>
            </a:pPr>
            <a:r>
              <a:rPr lang="en-US" dirty="0"/>
              <a:t>The graph shows Frequency of Orders per customers</a:t>
            </a:r>
          </a:p>
          <a:p>
            <a:pPr marL="0" indent="0" algn="just">
              <a:buNone/>
            </a:pPr>
            <a:endParaRPr lang="en-US" dirty="0"/>
          </a:p>
        </p:txBody>
      </p:sp>
      <p:pic>
        <p:nvPicPr>
          <p:cNvPr id="11" name="Picture 10">
            <a:extLst>
              <a:ext uri="{FF2B5EF4-FFF2-40B4-BE49-F238E27FC236}">
                <a16:creationId xmlns:a16="http://schemas.microsoft.com/office/drawing/2014/main" id="{1850C59B-4BB4-4D55-9D37-97D90A4BBF4B}"/>
              </a:ext>
            </a:extLst>
          </p:cNvPr>
          <p:cNvPicPr>
            <a:picLocks noChangeAspect="1"/>
          </p:cNvPicPr>
          <p:nvPr/>
        </p:nvPicPr>
        <p:blipFill rotWithShape="1">
          <a:blip r:embed="rId2">
            <a:extLst>
              <a:ext uri="{28A0092B-C50C-407E-A947-70E740481C1C}">
                <a14:useLocalDpi xmlns:a14="http://schemas.microsoft.com/office/drawing/2010/main" val="0"/>
              </a:ext>
            </a:extLst>
          </a:blip>
          <a:srcRect l="2500" t="17620" r="5109" b="13992"/>
          <a:stretch/>
        </p:blipFill>
        <p:spPr>
          <a:xfrm>
            <a:off x="304800" y="1209450"/>
            <a:ext cx="11264348" cy="5118463"/>
          </a:xfrm>
          <a:prstGeom prst="rect">
            <a:avLst/>
          </a:prstGeom>
          <a:ln>
            <a:solidFill>
              <a:schemeClr val="tx1">
                <a:lumMod val="95000"/>
                <a:lumOff val="5000"/>
              </a:schemeClr>
            </a:solidFill>
          </a:ln>
        </p:spPr>
      </p:pic>
    </p:spTree>
    <p:extLst>
      <p:ext uri="{BB962C8B-B14F-4D97-AF65-F5344CB8AC3E}">
        <p14:creationId xmlns:p14="http://schemas.microsoft.com/office/powerpoint/2010/main" val="1549221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AA21820-E59A-421D-AEC5-96CC5662F969}"/>
              </a:ext>
            </a:extLst>
          </p:cNvPr>
          <p:cNvSpPr>
            <a:spLocks noGrp="1"/>
          </p:cNvSpPr>
          <p:nvPr>
            <p:ph idx="1"/>
          </p:nvPr>
        </p:nvSpPr>
        <p:spPr>
          <a:xfrm>
            <a:off x="838200" y="622852"/>
            <a:ext cx="10515600" cy="5554111"/>
          </a:xfrm>
        </p:spPr>
        <p:txBody>
          <a:bodyPr/>
          <a:lstStyle/>
          <a:p>
            <a:pPr marL="0" indent="0" algn="just">
              <a:buNone/>
            </a:pPr>
            <a:r>
              <a:rPr lang="en-US" dirty="0">
                <a:latin typeface="Georgia" panose="02040502050405020303" pitchFamily="18" charset="0"/>
              </a:rPr>
              <a:t>Over here , we will be grouping customers on the basis of Frequency of orders by using K means algorithm. </a:t>
            </a:r>
          </a:p>
          <a:p>
            <a:pPr marL="0" indent="0" algn="just">
              <a:buNone/>
            </a:pPr>
            <a:endParaRPr lang="en-US" dirty="0">
              <a:latin typeface="Georgia" panose="02040502050405020303" pitchFamily="18" charset="0"/>
            </a:endParaRPr>
          </a:p>
        </p:txBody>
      </p:sp>
      <p:pic>
        <p:nvPicPr>
          <p:cNvPr id="7" name="Content Placeholder 4">
            <a:extLst>
              <a:ext uri="{FF2B5EF4-FFF2-40B4-BE49-F238E27FC236}">
                <a16:creationId xmlns:a16="http://schemas.microsoft.com/office/drawing/2014/main" id="{3E52E61D-3BEA-4672-89D5-23490AC174C4}"/>
              </a:ext>
            </a:extLst>
          </p:cNvPr>
          <p:cNvPicPr>
            <a:picLocks noChangeAspect="1"/>
          </p:cNvPicPr>
          <p:nvPr/>
        </p:nvPicPr>
        <p:blipFill rotWithShape="1">
          <a:blip r:embed="rId2">
            <a:extLst>
              <a:ext uri="{28A0092B-C50C-407E-A947-70E740481C1C}">
                <a14:useLocalDpi xmlns:a14="http://schemas.microsoft.com/office/drawing/2010/main" val="0"/>
              </a:ext>
            </a:extLst>
          </a:blip>
          <a:srcRect l="18494" t="28093" r="26371" b="4297"/>
          <a:stretch/>
        </p:blipFill>
        <p:spPr>
          <a:xfrm>
            <a:off x="838200" y="1567872"/>
            <a:ext cx="10515600" cy="4978702"/>
          </a:xfrm>
          <a:prstGeom prst="rect">
            <a:avLst/>
          </a:prstGeom>
          <a:ln>
            <a:solidFill>
              <a:schemeClr val="tx1"/>
            </a:solidFill>
          </a:ln>
        </p:spPr>
      </p:pic>
    </p:spTree>
    <p:extLst>
      <p:ext uri="{BB962C8B-B14F-4D97-AF65-F5344CB8AC3E}">
        <p14:creationId xmlns:p14="http://schemas.microsoft.com/office/powerpoint/2010/main" val="3366696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E35973E-E6AD-4124-BBD1-69645FB5E8D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522" t="24741" r="47603" b="4906"/>
          <a:stretch/>
        </p:blipFill>
        <p:spPr>
          <a:xfrm>
            <a:off x="927652" y="351181"/>
            <a:ext cx="9793357" cy="6129132"/>
          </a:xfrm>
          <a:ln>
            <a:solidFill>
              <a:schemeClr val="tx1"/>
            </a:solidFill>
          </a:ln>
        </p:spPr>
      </p:pic>
    </p:spTree>
    <p:extLst>
      <p:ext uri="{BB962C8B-B14F-4D97-AF65-F5344CB8AC3E}">
        <p14:creationId xmlns:p14="http://schemas.microsoft.com/office/powerpoint/2010/main" val="12204127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A87E73-E507-4BD3-A0B9-3976F037F3D1}"/>
              </a:ext>
            </a:extLst>
          </p:cNvPr>
          <p:cNvSpPr>
            <a:spLocks noGrp="1"/>
          </p:cNvSpPr>
          <p:nvPr>
            <p:ph idx="1"/>
          </p:nvPr>
        </p:nvSpPr>
        <p:spPr>
          <a:xfrm>
            <a:off x="838200" y="212035"/>
            <a:ext cx="10515600" cy="5964928"/>
          </a:xfrm>
        </p:spPr>
        <p:txBody>
          <a:bodyPr/>
          <a:lstStyle/>
          <a:p>
            <a:pPr marL="0" indent="0" algn="just">
              <a:buNone/>
            </a:pPr>
            <a:r>
              <a:rPr lang="en-US" dirty="0">
                <a:latin typeface="Georgia" panose="02040502050405020303" pitchFamily="18" charset="0"/>
              </a:rPr>
              <a:t>In the figure given below , it is shown that since the count of group no. 0 and 1 is higher than 2 and 3 , so we can predict that the customers from group 1 and 0 are more acquired by the company .</a:t>
            </a:r>
          </a:p>
          <a:p>
            <a:pPr marL="0" indent="0" algn="just">
              <a:buNone/>
            </a:pPr>
            <a:endParaRPr lang="en-US" dirty="0">
              <a:latin typeface="Georgia" panose="02040502050405020303" pitchFamily="18" charset="0"/>
            </a:endParaRPr>
          </a:p>
        </p:txBody>
      </p:sp>
      <p:pic>
        <p:nvPicPr>
          <p:cNvPr id="5" name="Picture 4">
            <a:extLst>
              <a:ext uri="{FF2B5EF4-FFF2-40B4-BE49-F238E27FC236}">
                <a16:creationId xmlns:a16="http://schemas.microsoft.com/office/drawing/2014/main" id="{2A62B655-B7E5-4696-B2F3-0A4762C158B6}"/>
              </a:ext>
            </a:extLst>
          </p:cNvPr>
          <p:cNvPicPr>
            <a:picLocks noChangeAspect="1"/>
          </p:cNvPicPr>
          <p:nvPr/>
        </p:nvPicPr>
        <p:blipFill rotWithShape="1">
          <a:blip r:embed="rId2">
            <a:extLst>
              <a:ext uri="{28A0092B-C50C-407E-A947-70E740481C1C}">
                <a14:useLocalDpi xmlns:a14="http://schemas.microsoft.com/office/drawing/2010/main" val="0"/>
              </a:ext>
            </a:extLst>
          </a:blip>
          <a:srcRect l="20218" t="58942" r="40870" b="15925"/>
          <a:stretch/>
        </p:blipFill>
        <p:spPr>
          <a:xfrm>
            <a:off x="1789043" y="2333107"/>
            <a:ext cx="8136261" cy="3656876"/>
          </a:xfrm>
          <a:prstGeom prst="rect">
            <a:avLst/>
          </a:prstGeom>
          <a:ln>
            <a:solidFill>
              <a:schemeClr val="tx1"/>
            </a:solidFill>
          </a:ln>
        </p:spPr>
      </p:pic>
    </p:spTree>
    <p:extLst>
      <p:ext uri="{BB962C8B-B14F-4D97-AF65-F5344CB8AC3E}">
        <p14:creationId xmlns:p14="http://schemas.microsoft.com/office/powerpoint/2010/main" val="2143899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49CBFD-4633-4B59-8BEB-58C4462DF0B1}"/>
              </a:ext>
            </a:extLst>
          </p:cNvPr>
          <p:cNvSpPr>
            <a:spLocks noGrp="1"/>
          </p:cNvSpPr>
          <p:nvPr>
            <p:ph idx="1"/>
          </p:nvPr>
        </p:nvSpPr>
        <p:spPr>
          <a:xfrm>
            <a:off x="838200" y="675861"/>
            <a:ext cx="10515600" cy="5501102"/>
          </a:xfrm>
        </p:spPr>
        <p:txBody>
          <a:bodyPr/>
          <a:lstStyle/>
          <a:p>
            <a:pPr marL="0" indent="0" algn="just">
              <a:buNone/>
            </a:pPr>
            <a:r>
              <a:rPr lang="en-US" dirty="0">
                <a:solidFill>
                  <a:srgbClr val="FF0000"/>
                </a:solidFill>
                <a:latin typeface="Georgia" panose="02040502050405020303" pitchFamily="18" charset="0"/>
              </a:rPr>
              <a:t>Q. What kind of customer do typically buy from us?</a:t>
            </a:r>
          </a:p>
          <a:p>
            <a:pPr marL="0" indent="0" algn="just">
              <a:buNone/>
            </a:pPr>
            <a:r>
              <a:rPr lang="en-US" dirty="0">
                <a:latin typeface="Georgia" panose="02040502050405020303" pitchFamily="18" charset="0"/>
              </a:rPr>
              <a:t>Solution: The answer of this question can be given by Find Recency, Frequency And </a:t>
            </a:r>
            <a:r>
              <a:rPr lang="en-US" dirty="0" err="1">
                <a:latin typeface="Georgia" panose="02040502050405020303" pitchFamily="18" charset="0"/>
              </a:rPr>
              <a:t>Monetory</a:t>
            </a:r>
            <a:r>
              <a:rPr lang="en-US" dirty="0">
                <a:latin typeface="Georgia" panose="02040502050405020303" pitchFamily="18" charset="0"/>
              </a:rPr>
              <a:t> Groups of the customers. Let us First Start with Recency .</a:t>
            </a:r>
          </a:p>
          <a:p>
            <a:pPr marL="0" indent="0" algn="just">
              <a:buNone/>
            </a:pPr>
            <a:endParaRPr lang="en-US" dirty="0">
              <a:latin typeface="Georgia" panose="02040502050405020303" pitchFamily="18" charset="0"/>
            </a:endParaRPr>
          </a:p>
        </p:txBody>
      </p:sp>
      <p:pic>
        <p:nvPicPr>
          <p:cNvPr id="5" name="Picture 4">
            <a:extLst>
              <a:ext uri="{FF2B5EF4-FFF2-40B4-BE49-F238E27FC236}">
                <a16:creationId xmlns:a16="http://schemas.microsoft.com/office/drawing/2014/main" id="{0D2990F0-3A32-4598-A1AD-1587B93DEA20}"/>
              </a:ext>
            </a:extLst>
          </p:cNvPr>
          <p:cNvPicPr>
            <a:picLocks noChangeAspect="1"/>
          </p:cNvPicPr>
          <p:nvPr/>
        </p:nvPicPr>
        <p:blipFill rotWithShape="1">
          <a:blip r:embed="rId2">
            <a:extLst>
              <a:ext uri="{28A0092B-C50C-407E-A947-70E740481C1C}">
                <a14:useLocalDpi xmlns:a14="http://schemas.microsoft.com/office/drawing/2010/main" val="0"/>
              </a:ext>
            </a:extLst>
          </a:blip>
          <a:srcRect l="17065" t="29554" r="48261" b="32553"/>
          <a:stretch/>
        </p:blipFill>
        <p:spPr>
          <a:xfrm>
            <a:off x="2504661" y="2637183"/>
            <a:ext cx="6745356" cy="3769931"/>
          </a:xfrm>
          <a:prstGeom prst="rect">
            <a:avLst/>
          </a:prstGeom>
          <a:ln>
            <a:solidFill>
              <a:schemeClr val="tx1"/>
            </a:solidFill>
          </a:ln>
        </p:spPr>
      </p:pic>
    </p:spTree>
    <p:extLst>
      <p:ext uri="{BB962C8B-B14F-4D97-AF65-F5344CB8AC3E}">
        <p14:creationId xmlns:p14="http://schemas.microsoft.com/office/powerpoint/2010/main" val="3887740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6C2C26-95BC-47A7-8F7A-27431198EFB0}"/>
              </a:ext>
            </a:extLst>
          </p:cNvPr>
          <p:cNvPicPr>
            <a:picLocks noChangeAspect="1"/>
          </p:cNvPicPr>
          <p:nvPr/>
        </p:nvPicPr>
        <p:blipFill rotWithShape="1">
          <a:blip r:embed="rId2">
            <a:extLst>
              <a:ext uri="{28A0092B-C50C-407E-A947-70E740481C1C}">
                <a14:useLocalDpi xmlns:a14="http://schemas.microsoft.com/office/drawing/2010/main" val="0"/>
              </a:ext>
            </a:extLst>
          </a:blip>
          <a:srcRect l="17501" t="34195" r="35869" b="18825"/>
          <a:stretch/>
        </p:blipFill>
        <p:spPr>
          <a:xfrm>
            <a:off x="1361539" y="1086677"/>
            <a:ext cx="8679849" cy="4916557"/>
          </a:xfrm>
          <a:prstGeom prst="rect">
            <a:avLst/>
          </a:prstGeom>
          <a:ln>
            <a:solidFill>
              <a:schemeClr val="tx1"/>
            </a:solidFill>
          </a:ln>
        </p:spPr>
      </p:pic>
    </p:spTree>
    <p:extLst>
      <p:ext uri="{BB962C8B-B14F-4D97-AF65-F5344CB8AC3E}">
        <p14:creationId xmlns:p14="http://schemas.microsoft.com/office/powerpoint/2010/main" val="1178510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AF9D685-9F8B-4496-8C1B-7E665435CDA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496" t="38678" r="35915" b="7080"/>
          <a:stretch/>
        </p:blipFill>
        <p:spPr>
          <a:xfrm>
            <a:off x="1590259" y="940905"/>
            <a:ext cx="8168807" cy="5234609"/>
          </a:xfrm>
          <a:ln>
            <a:solidFill>
              <a:schemeClr val="tx1"/>
            </a:solidFill>
          </a:ln>
        </p:spPr>
      </p:pic>
    </p:spTree>
    <p:extLst>
      <p:ext uri="{BB962C8B-B14F-4D97-AF65-F5344CB8AC3E}">
        <p14:creationId xmlns:p14="http://schemas.microsoft.com/office/powerpoint/2010/main" val="726728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FCF40E-EA29-4D46-A4A6-BEF70FE3E852}"/>
              </a:ext>
            </a:extLst>
          </p:cNvPr>
          <p:cNvSpPr>
            <a:spLocks noGrp="1"/>
          </p:cNvSpPr>
          <p:nvPr>
            <p:ph idx="1"/>
          </p:nvPr>
        </p:nvSpPr>
        <p:spPr>
          <a:xfrm>
            <a:off x="838200" y="463826"/>
            <a:ext cx="10515600" cy="5713137"/>
          </a:xfrm>
        </p:spPr>
        <p:txBody>
          <a:bodyPr>
            <a:normAutofit fontScale="85000" lnSpcReduction="20000"/>
          </a:bodyPr>
          <a:lstStyle/>
          <a:p>
            <a:pPr algn="just"/>
            <a:r>
              <a:rPr lang="en-US" dirty="0">
                <a:latin typeface="Georgia" panose="02040502050405020303" pitchFamily="18" charset="0"/>
              </a:rPr>
              <a:t>transaction timestamp : the time at which transaction happened. This column can be used to join this table with the date.xlsx to obtain attributes of timestamp. 	</a:t>
            </a:r>
          </a:p>
          <a:p>
            <a:pPr algn="just"/>
            <a:r>
              <a:rPr lang="en-US" dirty="0">
                <a:latin typeface="Georgia" panose="02040502050405020303" pitchFamily="18" charset="0"/>
              </a:rPr>
              <a:t>unit price : per piece price of the item sold.</a:t>
            </a:r>
          </a:p>
          <a:p>
            <a:pPr algn="just"/>
            <a:r>
              <a:rPr lang="en-US" dirty="0">
                <a:latin typeface="Georgia" panose="02040502050405020303" pitchFamily="18" charset="0"/>
              </a:rPr>
              <a:t>customer id  : Unique identifier of the customer who made the purchase.</a:t>
            </a:r>
          </a:p>
          <a:p>
            <a:pPr algn="just"/>
            <a:r>
              <a:rPr lang="en-US" dirty="0">
                <a:latin typeface="Georgia" panose="02040502050405020303" pitchFamily="18" charset="0"/>
              </a:rPr>
              <a:t>transaction country : The country where product was sold.</a:t>
            </a:r>
          </a:p>
          <a:p>
            <a:pPr marL="0" indent="0" algn="just">
              <a:buNone/>
            </a:pPr>
            <a:r>
              <a:rPr lang="en-US" dirty="0">
                <a:latin typeface="Georgia" panose="02040502050405020303" pitchFamily="18" charset="0"/>
              </a:rPr>
              <a:t>The Next dataset is the Dates Dataset. It has the following Columns:</a:t>
            </a:r>
          </a:p>
          <a:p>
            <a:pPr algn="just"/>
            <a:r>
              <a:rPr lang="en-US" dirty="0">
                <a:latin typeface="Georgia" panose="02040502050405020303" pitchFamily="18" charset="0"/>
              </a:rPr>
              <a:t>	timestamp 	</a:t>
            </a:r>
          </a:p>
          <a:p>
            <a:pPr algn="just"/>
            <a:r>
              <a:rPr lang="en-US" dirty="0">
                <a:latin typeface="Georgia" panose="02040502050405020303" pitchFamily="18" charset="0"/>
              </a:rPr>
              <a:t>	date 	</a:t>
            </a:r>
          </a:p>
          <a:p>
            <a:pPr algn="just"/>
            <a:r>
              <a:rPr lang="en-US" dirty="0">
                <a:latin typeface="Georgia" panose="02040502050405020303" pitchFamily="18" charset="0"/>
              </a:rPr>
              <a:t>	</a:t>
            </a:r>
            <a:r>
              <a:rPr lang="en-US" dirty="0" err="1">
                <a:latin typeface="Georgia" panose="02040502050405020303" pitchFamily="18" charset="0"/>
              </a:rPr>
              <a:t>day_name</a:t>
            </a:r>
            <a:r>
              <a:rPr lang="en-US" dirty="0">
                <a:latin typeface="Georgia" panose="02040502050405020303" pitchFamily="18" charset="0"/>
              </a:rPr>
              <a:t> 	</a:t>
            </a:r>
          </a:p>
          <a:p>
            <a:pPr algn="just"/>
            <a:r>
              <a:rPr lang="en-US" dirty="0">
                <a:latin typeface="Georgia" panose="02040502050405020303" pitchFamily="18" charset="0"/>
              </a:rPr>
              <a:t>	</a:t>
            </a:r>
            <a:r>
              <a:rPr lang="en-US" dirty="0" err="1">
                <a:latin typeface="Georgia" panose="02040502050405020303" pitchFamily="18" charset="0"/>
              </a:rPr>
              <a:t>day_of_month</a:t>
            </a:r>
            <a:r>
              <a:rPr lang="en-US" dirty="0">
                <a:latin typeface="Georgia" panose="02040502050405020303" pitchFamily="18" charset="0"/>
              </a:rPr>
              <a:t> </a:t>
            </a:r>
          </a:p>
          <a:p>
            <a:pPr algn="just"/>
            <a:r>
              <a:rPr lang="en-US" dirty="0">
                <a:latin typeface="Georgia" panose="02040502050405020303" pitchFamily="18" charset="0"/>
              </a:rPr>
              <a:t>	</a:t>
            </a:r>
            <a:r>
              <a:rPr lang="en-US" dirty="0" err="1">
                <a:latin typeface="Georgia" panose="02040502050405020303" pitchFamily="18" charset="0"/>
              </a:rPr>
              <a:t>month_of_year</a:t>
            </a:r>
            <a:r>
              <a:rPr lang="en-US" dirty="0">
                <a:latin typeface="Georgia" panose="02040502050405020303" pitchFamily="18" charset="0"/>
              </a:rPr>
              <a:t> 	</a:t>
            </a:r>
          </a:p>
          <a:p>
            <a:pPr algn="just"/>
            <a:r>
              <a:rPr lang="en-US" dirty="0">
                <a:latin typeface="Georgia" panose="02040502050405020303" pitchFamily="18" charset="0"/>
              </a:rPr>
              <a:t>	</a:t>
            </a:r>
            <a:r>
              <a:rPr lang="en-US" dirty="0" err="1">
                <a:latin typeface="Georgia" panose="02040502050405020303" pitchFamily="18" charset="0"/>
              </a:rPr>
              <a:t>time_of_day</a:t>
            </a:r>
            <a:r>
              <a:rPr lang="en-US" dirty="0">
                <a:latin typeface="Georgia" panose="02040502050405020303" pitchFamily="18" charset="0"/>
              </a:rPr>
              <a:t>(</a:t>
            </a:r>
            <a:r>
              <a:rPr lang="en-US" dirty="0" err="1">
                <a:latin typeface="Georgia" panose="02040502050405020303" pitchFamily="18" charset="0"/>
              </a:rPr>
              <a:t>hh:mm:ss</a:t>
            </a:r>
            <a:r>
              <a:rPr lang="en-US" dirty="0">
                <a:latin typeface="Georgia" panose="02040502050405020303" pitchFamily="18" charset="0"/>
              </a:rPr>
              <a:t>)</a:t>
            </a:r>
          </a:p>
          <a:p>
            <a:pPr marL="0" indent="0" algn="just">
              <a:buNone/>
            </a:pPr>
            <a:r>
              <a:rPr lang="en-US" dirty="0">
                <a:latin typeface="Georgia" panose="02040502050405020303" pitchFamily="18" charset="0"/>
              </a:rPr>
              <a:t>So with the help of the given datasets we will be solving some problems using Machine Learning tricks in Python.</a:t>
            </a:r>
          </a:p>
        </p:txBody>
      </p:sp>
    </p:spTree>
    <p:extLst>
      <p:ext uri="{BB962C8B-B14F-4D97-AF65-F5344CB8AC3E}">
        <p14:creationId xmlns:p14="http://schemas.microsoft.com/office/powerpoint/2010/main" val="3779736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4B8EB-75EE-43EC-963F-D0AB6304D11F}"/>
              </a:ext>
            </a:extLst>
          </p:cNvPr>
          <p:cNvSpPr>
            <a:spLocks noGrp="1"/>
          </p:cNvSpPr>
          <p:nvPr>
            <p:ph type="title"/>
          </p:nvPr>
        </p:nvSpPr>
        <p:spPr/>
        <p:txBody>
          <a:bodyPr>
            <a:normAutofit/>
          </a:bodyPr>
          <a:lstStyle/>
          <a:p>
            <a:pPr algn="just"/>
            <a:r>
              <a:rPr lang="en-US" sz="2800" dirty="0">
                <a:latin typeface="Georgia" panose="02040502050405020303" pitchFamily="18" charset="0"/>
              </a:rPr>
              <a:t>In this we have grouped the Max Purchase Date of particular customers  with each of them</a:t>
            </a:r>
          </a:p>
        </p:txBody>
      </p:sp>
      <p:pic>
        <p:nvPicPr>
          <p:cNvPr id="5" name="Content Placeholder 4">
            <a:extLst>
              <a:ext uri="{FF2B5EF4-FFF2-40B4-BE49-F238E27FC236}">
                <a16:creationId xmlns:a16="http://schemas.microsoft.com/office/drawing/2014/main" id="{19D0B34A-9095-4257-8201-CA80EA6D1D0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247" t="29006" r="29452" b="14043"/>
          <a:stretch/>
        </p:blipFill>
        <p:spPr>
          <a:xfrm>
            <a:off x="838200" y="2093843"/>
            <a:ext cx="9339470" cy="4611757"/>
          </a:xfrm>
          <a:ln>
            <a:solidFill>
              <a:schemeClr val="tx1"/>
            </a:solidFill>
          </a:ln>
        </p:spPr>
      </p:pic>
    </p:spTree>
    <p:extLst>
      <p:ext uri="{BB962C8B-B14F-4D97-AF65-F5344CB8AC3E}">
        <p14:creationId xmlns:p14="http://schemas.microsoft.com/office/powerpoint/2010/main" val="2978972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D7FD2-1D97-4ECC-B2D0-5C7DE019BEFF}"/>
              </a:ext>
            </a:extLst>
          </p:cNvPr>
          <p:cNvSpPr>
            <a:spLocks noGrp="1"/>
          </p:cNvSpPr>
          <p:nvPr>
            <p:ph type="title"/>
          </p:nvPr>
        </p:nvSpPr>
        <p:spPr/>
        <p:txBody>
          <a:bodyPr>
            <a:normAutofit/>
          </a:bodyPr>
          <a:lstStyle/>
          <a:p>
            <a:pPr algn="just"/>
            <a:r>
              <a:rPr lang="en-US" sz="2800" dirty="0">
                <a:latin typeface="Georgia" panose="02040502050405020303" pitchFamily="18" charset="0"/>
              </a:rPr>
              <a:t>In this we have created Recency </a:t>
            </a:r>
            <a:r>
              <a:rPr lang="en-US" sz="2800" dirty="0" err="1">
                <a:latin typeface="Georgia" panose="02040502050405020303" pitchFamily="18" charset="0"/>
              </a:rPr>
              <a:t>dataframe</a:t>
            </a:r>
            <a:r>
              <a:rPr lang="en-US" sz="2800" dirty="0">
                <a:latin typeface="Georgia" panose="02040502050405020303" pitchFamily="18" charset="0"/>
              </a:rPr>
              <a:t> and found the recent customers.</a:t>
            </a:r>
          </a:p>
        </p:txBody>
      </p:sp>
      <p:pic>
        <p:nvPicPr>
          <p:cNvPr id="5" name="Content Placeholder 4">
            <a:extLst>
              <a:ext uri="{FF2B5EF4-FFF2-40B4-BE49-F238E27FC236}">
                <a16:creationId xmlns:a16="http://schemas.microsoft.com/office/drawing/2014/main" id="{4F310873-FA6A-460A-8FAE-24E3624F872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152" t="25351" r="28596" b="7952"/>
          <a:stretch/>
        </p:blipFill>
        <p:spPr>
          <a:xfrm>
            <a:off x="838200" y="1842052"/>
            <a:ext cx="10257183" cy="4532244"/>
          </a:xfrm>
          <a:ln>
            <a:solidFill>
              <a:schemeClr val="tx1"/>
            </a:solidFill>
          </a:ln>
        </p:spPr>
      </p:pic>
    </p:spTree>
    <p:extLst>
      <p:ext uri="{BB962C8B-B14F-4D97-AF65-F5344CB8AC3E}">
        <p14:creationId xmlns:p14="http://schemas.microsoft.com/office/powerpoint/2010/main" val="3682605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82DF898-E6D4-4A02-AECF-134B78B3414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960" t="23538" r="37472" b="21187"/>
          <a:stretch/>
        </p:blipFill>
        <p:spPr>
          <a:xfrm>
            <a:off x="1510748" y="1855304"/>
            <a:ext cx="8454887" cy="4637571"/>
          </a:xfrm>
          <a:ln>
            <a:solidFill>
              <a:schemeClr val="tx1"/>
            </a:solidFill>
          </a:ln>
        </p:spPr>
      </p:pic>
    </p:spTree>
    <p:extLst>
      <p:ext uri="{BB962C8B-B14F-4D97-AF65-F5344CB8AC3E}">
        <p14:creationId xmlns:p14="http://schemas.microsoft.com/office/powerpoint/2010/main" val="647402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B8480-F203-48F3-AAD5-9AAE8380174A}"/>
              </a:ext>
            </a:extLst>
          </p:cNvPr>
          <p:cNvSpPr>
            <a:spLocks noGrp="1"/>
          </p:cNvSpPr>
          <p:nvPr>
            <p:ph type="title"/>
          </p:nvPr>
        </p:nvSpPr>
        <p:spPr/>
        <p:txBody>
          <a:bodyPr>
            <a:normAutofit/>
          </a:bodyPr>
          <a:lstStyle/>
          <a:p>
            <a:r>
              <a:rPr lang="en-US" sz="2800" dirty="0">
                <a:latin typeface="Georgia" panose="02040502050405020303" pitchFamily="18" charset="0"/>
              </a:rPr>
              <a:t>Now we are plotting the histogram for the Recency </a:t>
            </a:r>
          </a:p>
        </p:txBody>
      </p:sp>
      <p:pic>
        <p:nvPicPr>
          <p:cNvPr id="5" name="Content Placeholder 4">
            <a:extLst>
              <a:ext uri="{FF2B5EF4-FFF2-40B4-BE49-F238E27FC236}">
                <a16:creationId xmlns:a16="http://schemas.microsoft.com/office/drawing/2014/main" id="{FB5A662F-2F1F-4BB0-BA7F-4803D5AEE13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467" t="54588" r="29966"/>
          <a:stretch/>
        </p:blipFill>
        <p:spPr>
          <a:xfrm>
            <a:off x="1843331" y="1895060"/>
            <a:ext cx="8758410" cy="4253947"/>
          </a:xfrm>
          <a:ln>
            <a:solidFill>
              <a:schemeClr val="tx1"/>
            </a:solidFill>
          </a:ln>
        </p:spPr>
      </p:pic>
    </p:spTree>
    <p:extLst>
      <p:ext uri="{BB962C8B-B14F-4D97-AF65-F5344CB8AC3E}">
        <p14:creationId xmlns:p14="http://schemas.microsoft.com/office/powerpoint/2010/main" val="3926292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DCB01972-8287-44D2-AB2B-FC17EB1659C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70" t="15300" r="4967" b="9475"/>
          <a:stretch/>
        </p:blipFill>
        <p:spPr>
          <a:xfrm>
            <a:off x="994282" y="874644"/>
            <a:ext cx="10203435" cy="5473148"/>
          </a:xfrm>
          <a:ln>
            <a:solidFill>
              <a:schemeClr val="tx1"/>
            </a:solidFill>
          </a:ln>
        </p:spPr>
      </p:pic>
    </p:spTree>
    <p:extLst>
      <p:ext uri="{BB962C8B-B14F-4D97-AF65-F5344CB8AC3E}">
        <p14:creationId xmlns:p14="http://schemas.microsoft.com/office/powerpoint/2010/main" val="20509946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D86A48F-DB04-4A9D-A1CA-38D1066AA1B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269" t="20755" r="46575" b="16607"/>
          <a:stretch/>
        </p:blipFill>
        <p:spPr>
          <a:xfrm>
            <a:off x="3114261" y="924231"/>
            <a:ext cx="5380382" cy="5330796"/>
          </a:xfrm>
          <a:ln>
            <a:solidFill>
              <a:schemeClr val="tx1"/>
            </a:solidFill>
          </a:ln>
        </p:spPr>
      </p:pic>
    </p:spTree>
    <p:extLst>
      <p:ext uri="{BB962C8B-B14F-4D97-AF65-F5344CB8AC3E}">
        <p14:creationId xmlns:p14="http://schemas.microsoft.com/office/powerpoint/2010/main" val="338964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8D1C4-6D64-4A59-A1C8-B66DF8A108A0}"/>
              </a:ext>
            </a:extLst>
          </p:cNvPr>
          <p:cNvSpPr>
            <a:spLocks noGrp="1"/>
          </p:cNvSpPr>
          <p:nvPr>
            <p:ph type="title"/>
          </p:nvPr>
        </p:nvSpPr>
        <p:spPr/>
        <p:txBody>
          <a:bodyPr>
            <a:normAutofit/>
          </a:bodyPr>
          <a:lstStyle/>
          <a:p>
            <a:pPr algn="just"/>
            <a:r>
              <a:rPr lang="en-US" sz="2800" dirty="0">
                <a:latin typeface="Georgia" panose="02040502050405020303" pitchFamily="18" charset="0"/>
              </a:rPr>
              <a:t>Now we will be performing the </a:t>
            </a:r>
            <a:r>
              <a:rPr lang="en-US" sz="2800" dirty="0" err="1">
                <a:latin typeface="Georgia" panose="02040502050405020303" pitchFamily="18" charset="0"/>
              </a:rPr>
              <a:t>Kmeans</a:t>
            </a:r>
            <a:r>
              <a:rPr lang="en-US" sz="2800" dirty="0">
                <a:latin typeface="Georgia" panose="02040502050405020303" pitchFamily="18" charset="0"/>
              </a:rPr>
              <a:t> Clustering algorithm for Recency </a:t>
            </a:r>
          </a:p>
        </p:txBody>
      </p:sp>
      <p:pic>
        <p:nvPicPr>
          <p:cNvPr id="5" name="Content Placeholder 4">
            <a:extLst>
              <a:ext uri="{FF2B5EF4-FFF2-40B4-BE49-F238E27FC236}">
                <a16:creationId xmlns:a16="http://schemas.microsoft.com/office/drawing/2014/main" id="{0BAADF19-F4F3-4841-9C1B-DEE6509480C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008" t="31747" r="41096" b="5210"/>
          <a:stretch/>
        </p:blipFill>
        <p:spPr>
          <a:xfrm>
            <a:off x="2252870" y="1690688"/>
            <a:ext cx="7103165" cy="4509210"/>
          </a:xfrm>
          <a:ln>
            <a:solidFill>
              <a:schemeClr val="tx1"/>
            </a:solidFill>
          </a:ln>
        </p:spPr>
      </p:pic>
    </p:spTree>
    <p:extLst>
      <p:ext uri="{BB962C8B-B14F-4D97-AF65-F5344CB8AC3E}">
        <p14:creationId xmlns:p14="http://schemas.microsoft.com/office/powerpoint/2010/main" val="1787505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587BDC4-ED1F-4157-A154-227E793207C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070" t="57126" r="29109"/>
          <a:stretch/>
        </p:blipFill>
        <p:spPr>
          <a:xfrm>
            <a:off x="1296949" y="742122"/>
            <a:ext cx="9397556" cy="5546017"/>
          </a:xfrm>
          <a:ln>
            <a:solidFill>
              <a:schemeClr val="tx1"/>
            </a:solidFill>
          </a:ln>
        </p:spPr>
      </p:pic>
    </p:spTree>
    <p:extLst>
      <p:ext uri="{BB962C8B-B14F-4D97-AF65-F5344CB8AC3E}">
        <p14:creationId xmlns:p14="http://schemas.microsoft.com/office/powerpoint/2010/main" val="10353548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D6BCA-B1E4-425C-86A6-333C230245DD}"/>
              </a:ext>
            </a:extLst>
          </p:cNvPr>
          <p:cNvSpPr>
            <a:spLocks noGrp="1"/>
          </p:cNvSpPr>
          <p:nvPr>
            <p:ph type="title"/>
          </p:nvPr>
        </p:nvSpPr>
        <p:spPr/>
        <p:txBody>
          <a:bodyPr>
            <a:normAutofit/>
          </a:bodyPr>
          <a:lstStyle/>
          <a:p>
            <a:pPr algn="just"/>
            <a:r>
              <a:rPr lang="en-US" sz="2800" dirty="0">
                <a:latin typeface="Georgia" panose="02040502050405020303" pitchFamily="18" charset="0"/>
              </a:rPr>
              <a:t>Grouping of Customers on the basis of Recency</a:t>
            </a:r>
          </a:p>
        </p:txBody>
      </p:sp>
      <p:pic>
        <p:nvPicPr>
          <p:cNvPr id="5" name="Content Placeholder 4">
            <a:extLst>
              <a:ext uri="{FF2B5EF4-FFF2-40B4-BE49-F238E27FC236}">
                <a16:creationId xmlns:a16="http://schemas.microsoft.com/office/drawing/2014/main" id="{224E8129-B29B-4262-8BE1-14D02731EBA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926" t="32660" r="35274" b="10388"/>
          <a:stretch/>
        </p:blipFill>
        <p:spPr>
          <a:xfrm>
            <a:off x="2438401" y="1862967"/>
            <a:ext cx="6548772" cy="4296911"/>
          </a:xfrm>
          <a:ln>
            <a:solidFill>
              <a:schemeClr val="tx1"/>
            </a:solidFill>
          </a:ln>
        </p:spPr>
      </p:pic>
    </p:spTree>
    <p:extLst>
      <p:ext uri="{BB962C8B-B14F-4D97-AF65-F5344CB8AC3E}">
        <p14:creationId xmlns:p14="http://schemas.microsoft.com/office/powerpoint/2010/main" val="1112812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08EF3-BE45-42E5-9DDD-87A536075728}"/>
              </a:ext>
            </a:extLst>
          </p:cNvPr>
          <p:cNvSpPr>
            <a:spLocks noGrp="1"/>
          </p:cNvSpPr>
          <p:nvPr>
            <p:ph type="title"/>
          </p:nvPr>
        </p:nvSpPr>
        <p:spPr/>
        <p:txBody>
          <a:bodyPr>
            <a:normAutofit/>
          </a:bodyPr>
          <a:lstStyle/>
          <a:p>
            <a:r>
              <a:rPr lang="en-US" sz="2800" dirty="0">
                <a:latin typeface="Georgia" panose="02040502050405020303" pitchFamily="18" charset="0"/>
              </a:rPr>
              <a:t>In here, it can be seen that group 0 has the highest max score so those are the most recent customers. </a:t>
            </a:r>
          </a:p>
        </p:txBody>
      </p:sp>
      <p:pic>
        <p:nvPicPr>
          <p:cNvPr id="5" name="Content Placeholder 4">
            <a:extLst>
              <a:ext uri="{FF2B5EF4-FFF2-40B4-BE49-F238E27FC236}">
                <a16:creationId xmlns:a16="http://schemas.microsoft.com/office/drawing/2014/main" id="{86CDAF8F-8A00-44FD-82CE-F4C51AA67A4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008" t="36848" r="44863" b="39016"/>
          <a:stretch/>
        </p:blipFill>
        <p:spPr>
          <a:xfrm>
            <a:off x="1736034" y="2385392"/>
            <a:ext cx="8004313" cy="3631096"/>
          </a:xfrm>
          <a:ln>
            <a:solidFill>
              <a:schemeClr val="tx1"/>
            </a:solidFill>
          </a:ln>
        </p:spPr>
      </p:pic>
    </p:spTree>
    <p:extLst>
      <p:ext uri="{BB962C8B-B14F-4D97-AF65-F5344CB8AC3E}">
        <p14:creationId xmlns:p14="http://schemas.microsoft.com/office/powerpoint/2010/main" val="562958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C782D-8B4D-4C34-B5C7-D3431CA396D4}"/>
              </a:ext>
            </a:extLst>
          </p:cNvPr>
          <p:cNvSpPr>
            <a:spLocks noGrp="1"/>
          </p:cNvSpPr>
          <p:nvPr>
            <p:ph type="title"/>
          </p:nvPr>
        </p:nvSpPr>
        <p:spPr/>
        <p:txBody>
          <a:bodyPr/>
          <a:lstStyle/>
          <a:p>
            <a:r>
              <a:rPr lang="en-US" dirty="0">
                <a:latin typeface="Georgia" panose="02040502050405020303" pitchFamily="18" charset="0"/>
              </a:rPr>
              <a:t>Libraries Used for the Project</a:t>
            </a:r>
          </a:p>
        </p:txBody>
      </p:sp>
      <p:sp>
        <p:nvSpPr>
          <p:cNvPr id="3" name="Content Placeholder 2">
            <a:extLst>
              <a:ext uri="{FF2B5EF4-FFF2-40B4-BE49-F238E27FC236}">
                <a16:creationId xmlns:a16="http://schemas.microsoft.com/office/drawing/2014/main" id="{7D46632E-3A1B-4484-9B74-E81B9D2C9EC2}"/>
              </a:ext>
            </a:extLst>
          </p:cNvPr>
          <p:cNvSpPr>
            <a:spLocks noGrp="1"/>
          </p:cNvSpPr>
          <p:nvPr>
            <p:ph idx="1"/>
          </p:nvPr>
        </p:nvSpPr>
        <p:spPr>
          <a:xfrm>
            <a:off x="838200" y="1825625"/>
            <a:ext cx="10515600" cy="4800462"/>
          </a:xfrm>
        </p:spPr>
        <p:txBody>
          <a:bodyPr>
            <a:normAutofit lnSpcReduction="10000"/>
          </a:bodyPr>
          <a:lstStyle/>
          <a:p>
            <a:pPr algn="just"/>
            <a:r>
              <a:rPr lang="en-US" dirty="0">
                <a:latin typeface="Georgia" panose="02040502050405020303" pitchFamily="18" charset="0"/>
              </a:rPr>
              <a:t>datetime, </a:t>
            </a:r>
            <a:r>
              <a:rPr lang="en-US" dirty="0" err="1">
                <a:latin typeface="Georgia" panose="02040502050405020303" pitchFamily="18" charset="0"/>
              </a:rPr>
              <a:t>timedelta</a:t>
            </a:r>
            <a:endParaRPr lang="en-US" dirty="0">
              <a:latin typeface="Georgia" panose="02040502050405020303" pitchFamily="18" charset="0"/>
            </a:endParaRPr>
          </a:p>
          <a:p>
            <a:pPr algn="just"/>
            <a:r>
              <a:rPr lang="en-US" dirty="0">
                <a:latin typeface="Georgia" panose="02040502050405020303" pitchFamily="18" charset="0"/>
              </a:rPr>
              <a:t>Pandas</a:t>
            </a:r>
          </a:p>
          <a:p>
            <a:pPr algn="just"/>
            <a:r>
              <a:rPr lang="en-US" dirty="0" err="1">
                <a:latin typeface="Georgia" panose="02040502050405020303" pitchFamily="18" charset="0"/>
              </a:rPr>
              <a:t>matplotlib.pyplot</a:t>
            </a:r>
            <a:endParaRPr lang="en-US" dirty="0">
              <a:latin typeface="Georgia" panose="02040502050405020303" pitchFamily="18" charset="0"/>
            </a:endParaRPr>
          </a:p>
          <a:p>
            <a:pPr algn="just"/>
            <a:r>
              <a:rPr lang="en-US" dirty="0" err="1">
                <a:latin typeface="Georgia" panose="02040502050405020303" pitchFamily="18" charset="0"/>
              </a:rPr>
              <a:t>Numpy</a:t>
            </a:r>
            <a:endParaRPr lang="en-US" dirty="0">
              <a:latin typeface="Georgia" panose="02040502050405020303" pitchFamily="18" charset="0"/>
            </a:endParaRPr>
          </a:p>
          <a:p>
            <a:pPr algn="just"/>
            <a:r>
              <a:rPr lang="en-US" dirty="0">
                <a:latin typeface="Georgia" panose="02040502050405020303" pitchFamily="18" charset="0"/>
              </a:rPr>
              <a:t>Seaborn</a:t>
            </a:r>
          </a:p>
          <a:p>
            <a:pPr algn="just"/>
            <a:r>
              <a:rPr lang="en-US" dirty="0">
                <a:latin typeface="Georgia" panose="02040502050405020303" pitchFamily="18" charset="0"/>
              </a:rPr>
              <a:t>Division</a:t>
            </a:r>
          </a:p>
          <a:p>
            <a:pPr algn="just"/>
            <a:r>
              <a:rPr lang="en-US" dirty="0" err="1">
                <a:latin typeface="Georgia" panose="02040502050405020303" pitchFamily="18" charset="0"/>
              </a:rPr>
              <a:t>plotly.plotly</a:t>
            </a:r>
            <a:endParaRPr lang="en-US" dirty="0">
              <a:latin typeface="Georgia" panose="02040502050405020303" pitchFamily="18" charset="0"/>
            </a:endParaRPr>
          </a:p>
          <a:p>
            <a:pPr algn="just"/>
            <a:r>
              <a:rPr lang="en-US" dirty="0" err="1">
                <a:latin typeface="Georgia" panose="02040502050405020303" pitchFamily="18" charset="0"/>
              </a:rPr>
              <a:t>plotly.offline</a:t>
            </a:r>
            <a:endParaRPr lang="en-US" dirty="0">
              <a:latin typeface="Georgia" panose="02040502050405020303" pitchFamily="18" charset="0"/>
            </a:endParaRPr>
          </a:p>
          <a:p>
            <a:pPr algn="just"/>
            <a:r>
              <a:rPr lang="en-US" dirty="0" err="1">
                <a:latin typeface="Georgia" panose="02040502050405020303" pitchFamily="18" charset="0"/>
              </a:rPr>
              <a:t>plotly.graph_objs</a:t>
            </a:r>
            <a:endParaRPr lang="en-US" dirty="0">
              <a:latin typeface="Georgia" panose="02040502050405020303" pitchFamily="18" charset="0"/>
            </a:endParaRPr>
          </a:p>
          <a:p>
            <a:pPr algn="just"/>
            <a:r>
              <a:rPr lang="en-US" dirty="0">
                <a:latin typeface="Georgia" panose="02040502050405020303" pitchFamily="18" charset="0"/>
              </a:rPr>
              <a:t> </a:t>
            </a:r>
            <a:r>
              <a:rPr lang="en-US" dirty="0" err="1">
                <a:latin typeface="Georgia" panose="02040502050405020303" pitchFamily="18" charset="0"/>
              </a:rPr>
              <a:t>KMeans</a:t>
            </a:r>
            <a:endParaRPr lang="en-US" dirty="0">
              <a:latin typeface="Georgia" panose="02040502050405020303" pitchFamily="18" charset="0"/>
            </a:endParaRPr>
          </a:p>
          <a:p>
            <a:pPr algn="just"/>
            <a:endParaRPr lang="en-US" dirty="0">
              <a:latin typeface="Georgia" panose="02040502050405020303" pitchFamily="18" charset="0"/>
            </a:endParaRPr>
          </a:p>
        </p:txBody>
      </p:sp>
    </p:spTree>
    <p:extLst>
      <p:ext uri="{BB962C8B-B14F-4D97-AF65-F5344CB8AC3E}">
        <p14:creationId xmlns:p14="http://schemas.microsoft.com/office/powerpoint/2010/main" val="3580713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36C9C4-125F-4744-B843-5FFB08FDF684}"/>
              </a:ext>
            </a:extLst>
          </p:cNvPr>
          <p:cNvSpPr>
            <a:spLocks noGrp="1"/>
          </p:cNvSpPr>
          <p:nvPr>
            <p:ph idx="1"/>
          </p:nvPr>
        </p:nvSpPr>
        <p:spPr>
          <a:xfrm>
            <a:off x="838200" y="675861"/>
            <a:ext cx="10515600" cy="5501102"/>
          </a:xfrm>
        </p:spPr>
        <p:txBody>
          <a:bodyPr/>
          <a:lstStyle/>
          <a:p>
            <a:pPr marL="0" indent="0" algn="just">
              <a:buNone/>
            </a:pPr>
            <a:r>
              <a:rPr lang="en-US" dirty="0"/>
              <a:t>Next , </a:t>
            </a:r>
            <a:r>
              <a:rPr lang="en-US" dirty="0">
                <a:latin typeface="Georgia" panose="02040502050405020303" pitchFamily="18" charset="0"/>
              </a:rPr>
              <a:t>We can Find out by clustering the frequency of orders per customer. If the frequency is higher then it means that these are the customers that typically buy from us.</a:t>
            </a:r>
          </a:p>
          <a:p>
            <a:pPr marL="0" indent="0" algn="just">
              <a:buNone/>
            </a:pPr>
            <a:endParaRPr lang="en-US" dirty="0">
              <a:latin typeface="Georgia" panose="02040502050405020303" pitchFamily="18" charset="0"/>
            </a:endParaRPr>
          </a:p>
          <a:p>
            <a:pPr marL="0" indent="0" algn="just">
              <a:buNone/>
            </a:pPr>
            <a:endParaRPr lang="en-US" dirty="0"/>
          </a:p>
        </p:txBody>
      </p:sp>
      <p:pic>
        <p:nvPicPr>
          <p:cNvPr id="4" name="Picture 3">
            <a:extLst>
              <a:ext uri="{FF2B5EF4-FFF2-40B4-BE49-F238E27FC236}">
                <a16:creationId xmlns:a16="http://schemas.microsoft.com/office/drawing/2014/main" id="{806E2CF6-5B82-429B-94DA-C0CE225ADB55}"/>
              </a:ext>
            </a:extLst>
          </p:cNvPr>
          <p:cNvPicPr>
            <a:picLocks noChangeAspect="1"/>
          </p:cNvPicPr>
          <p:nvPr/>
        </p:nvPicPr>
        <p:blipFill rotWithShape="1">
          <a:blip r:embed="rId2">
            <a:extLst>
              <a:ext uri="{28A0092B-C50C-407E-A947-70E740481C1C}">
                <a14:useLocalDpi xmlns:a14="http://schemas.microsoft.com/office/drawing/2010/main" val="0"/>
              </a:ext>
            </a:extLst>
          </a:blip>
          <a:srcRect l="18043" t="23007" r="31304" b="29844"/>
          <a:stretch/>
        </p:blipFill>
        <p:spPr>
          <a:xfrm>
            <a:off x="463827" y="2188284"/>
            <a:ext cx="11012556" cy="3801698"/>
          </a:xfrm>
          <a:prstGeom prst="rect">
            <a:avLst/>
          </a:prstGeom>
          <a:ln>
            <a:solidFill>
              <a:schemeClr val="tx1">
                <a:lumMod val="95000"/>
                <a:lumOff val="5000"/>
              </a:schemeClr>
            </a:solidFill>
          </a:ln>
        </p:spPr>
      </p:pic>
    </p:spTree>
    <p:extLst>
      <p:ext uri="{BB962C8B-B14F-4D97-AF65-F5344CB8AC3E}">
        <p14:creationId xmlns:p14="http://schemas.microsoft.com/office/powerpoint/2010/main" val="17956880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6E6A7A-0006-41EB-B450-4D4277557E8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213" t="26764" r="50741" b="14878"/>
          <a:stretch/>
        </p:blipFill>
        <p:spPr>
          <a:xfrm>
            <a:off x="1762539" y="755374"/>
            <a:ext cx="8521148" cy="4916556"/>
          </a:xfrm>
          <a:ln>
            <a:solidFill>
              <a:schemeClr val="tx1">
                <a:lumMod val="95000"/>
                <a:lumOff val="5000"/>
              </a:schemeClr>
            </a:solidFill>
          </a:ln>
        </p:spPr>
      </p:pic>
    </p:spTree>
    <p:extLst>
      <p:ext uri="{BB962C8B-B14F-4D97-AF65-F5344CB8AC3E}">
        <p14:creationId xmlns:p14="http://schemas.microsoft.com/office/powerpoint/2010/main" val="358875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0D572E0-EF04-4768-BF60-D4D1DF55BCC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358" t="33813" r="41248" b="16566"/>
          <a:stretch/>
        </p:blipFill>
        <p:spPr>
          <a:xfrm>
            <a:off x="1046922" y="678511"/>
            <a:ext cx="9992139" cy="5773161"/>
          </a:xfrm>
          <a:ln>
            <a:solidFill>
              <a:schemeClr val="tx1">
                <a:lumMod val="95000"/>
                <a:lumOff val="5000"/>
              </a:schemeClr>
            </a:solidFill>
          </a:ln>
        </p:spPr>
      </p:pic>
    </p:spTree>
    <p:extLst>
      <p:ext uri="{BB962C8B-B14F-4D97-AF65-F5344CB8AC3E}">
        <p14:creationId xmlns:p14="http://schemas.microsoft.com/office/powerpoint/2010/main" val="32679946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E522593-7B55-4945-AE96-E32815636785}"/>
              </a:ext>
            </a:extLst>
          </p:cNvPr>
          <p:cNvSpPr>
            <a:spLocks noGrp="1"/>
          </p:cNvSpPr>
          <p:nvPr>
            <p:ph idx="1"/>
          </p:nvPr>
        </p:nvSpPr>
        <p:spPr>
          <a:xfrm>
            <a:off x="838200" y="530087"/>
            <a:ext cx="10515600" cy="5646876"/>
          </a:xfrm>
        </p:spPr>
        <p:txBody>
          <a:bodyPr/>
          <a:lstStyle/>
          <a:p>
            <a:pPr marL="0" indent="0">
              <a:buNone/>
            </a:pPr>
            <a:r>
              <a:rPr lang="en-US" dirty="0"/>
              <a:t>The graph shows Frequency of Orders per customers</a:t>
            </a:r>
          </a:p>
          <a:p>
            <a:pPr marL="0" indent="0">
              <a:buNone/>
            </a:pPr>
            <a:endParaRPr lang="en-US" dirty="0"/>
          </a:p>
        </p:txBody>
      </p:sp>
      <p:pic>
        <p:nvPicPr>
          <p:cNvPr id="11" name="Picture 10">
            <a:extLst>
              <a:ext uri="{FF2B5EF4-FFF2-40B4-BE49-F238E27FC236}">
                <a16:creationId xmlns:a16="http://schemas.microsoft.com/office/drawing/2014/main" id="{1850C59B-4BB4-4D55-9D37-97D90A4BBF4B}"/>
              </a:ext>
            </a:extLst>
          </p:cNvPr>
          <p:cNvPicPr>
            <a:picLocks noChangeAspect="1"/>
          </p:cNvPicPr>
          <p:nvPr/>
        </p:nvPicPr>
        <p:blipFill rotWithShape="1">
          <a:blip r:embed="rId2">
            <a:extLst>
              <a:ext uri="{28A0092B-C50C-407E-A947-70E740481C1C}">
                <a14:useLocalDpi xmlns:a14="http://schemas.microsoft.com/office/drawing/2010/main" val="0"/>
              </a:ext>
            </a:extLst>
          </a:blip>
          <a:srcRect l="2500" t="17620" r="5109" b="13992"/>
          <a:stretch/>
        </p:blipFill>
        <p:spPr>
          <a:xfrm>
            <a:off x="304800" y="1209450"/>
            <a:ext cx="11264348" cy="5118463"/>
          </a:xfrm>
          <a:prstGeom prst="rect">
            <a:avLst/>
          </a:prstGeom>
          <a:ln>
            <a:solidFill>
              <a:schemeClr val="tx1">
                <a:lumMod val="95000"/>
                <a:lumOff val="5000"/>
              </a:schemeClr>
            </a:solidFill>
          </a:ln>
        </p:spPr>
      </p:pic>
    </p:spTree>
    <p:extLst>
      <p:ext uri="{BB962C8B-B14F-4D97-AF65-F5344CB8AC3E}">
        <p14:creationId xmlns:p14="http://schemas.microsoft.com/office/powerpoint/2010/main" val="4021280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AA21820-E59A-421D-AEC5-96CC5662F969}"/>
              </a:ext>
            </a:extLst>
          </p:cNvPr>
          <p:cNvSpPr>
            <a:spLocks noGrp="1"/>
          </p:cNvSpPr>
          <p:nvPr>
            <p:ph idx="1"/>
          </p:nvPr>
        </p:nvSpPr>
        <p:spPr>
          <a:xfrm>
            <a:off x="838200" y="622852"/>
            <a:ext cx="10515600" cy="5554111"/>
          </a:xfrm>
        </p:spPr>
        <p:txBody>
          <a:bodyPr/>
          <a:lstStyle/>
          <a:p>
            <a:pPr marL="0" indent="0" algn="just">
              <a:buNone/>
            </a:pPr>
            <a:r>
              <a:rPr lang="en-US" dirty="0">
                <a:latin typeface="Georgia" panose="02040502050405020303" pitchFamily="18" charset="0"/>
              </a:rPr>
              <a:t>Over here , we will be grouping customers on the basis of Frequency of orders by using K means algorithm. </a:t>
            </a:r>
          </a:p>
          <a:p>
            <a:pPr marL="0" indent="0" algn="just">
              <a:buNone/>
            </a:pPr>
            <a:endParaRPr lang="en-US" dirty="0">
              <a:latin typeface="Georgia" panose="02040502050405020303" pitchFamily="18" charset="0"/>
            </a:endParaRPr>
          </a:p>
        </p:txBody>
      </p:sp>
      <p:pic>
        <p:nvPicPr>
          <p:cNvPr id="7" name="Content Placeholder 4">
            <a:extLst>
              <a:ext uri="{FF2B5EF4-FFF2-40B4-BE49-F238E27FC236}">
                <a16:creationId xmlns:a16="http://schemas.microsoft.com/office/drawing/2014/main" id="{3E52E61D-3BEA-4672-89D5-23490AC174C4}"/>
              </a:ext>
            </a:extLst>
          </p:cNvPr>
          <p:cNvPicPr>
            <a:picLocks noChangeAspect="1"/>
          </p:cNvPicPr>
          <p:nvPr/>
        </p:nvPicPr>
        <p:blipFill rotWithShape="1">
          <a:blip r:embed="rId2">
            <a:extLst>
              <a:ext uri="{28A0092B-C50C-407E-A947-70E740481C1C}">
                <a14:useLocalDpi xmlns:a14="http://schemas.microsoft.com/office/drawing/2010/main" val="0"/>
              </a:ext>
            </a:extLst>
          </a:blip>
          <a:srcRect l="18494" t="28093" r="26371" b="4297"/>
          <a:stretch/>
        </p:blipFill>
        <p:spPr>
          <a:xfrm>
            <a:off x="838200" y="1567872"/>
            <a:ext cx="10515600" cy="4978702"/>
          </a:xfrm>
          <a:prstGeom prst="rect">
            <a:avLst/>
          </a:prstGeom>
          <a:ln>
            <a:solidFill>
              <a:schemeClr val="tx1"/>
            </a:solidFill>
          </a:ln>
        </p:spPr>
      </p:pic>
    </p:spTree>
    <p:extLst>
      <p:ext uri="{BB962C8B-B14F-4D97-AF65-F5344CB8AC3E}">
        <p14:creationId xmlns:p14="http://schemas.microsoft.com/office/powerpoint/2010/main" val="3915142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E35973E-E6AD-4124-BBD1-69645FB5E8D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522" t="24741" r="47603" b="4906"/>
          <a:stretch/>
        </p:blipFill>
        <p:spPr>
          <a:xfrm>
            <a:off x="927652" y="351181"/>
            <a:ext cx="9793357" cy="6129132"/>
          </a:xfrm>
          <a:ln>
            <a:solidFill>
              <a:schemeClr val="tx1"/>
            </a:solidFill>
          </a:ln>
        </p:spPr>
      </p:pic>
    </p:spTree>
    <p:extLst>
      <p:ext uri="{BB962C8B-B14F-4D97-AF65-F5344CB8AC3E}">
        <p14:creationId xmlns:p14="http://schemas.microsoft.com/office/powerpoint/2010/main" val="10438327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A87E73-E507-4BD3-A0B9-3976F037F3D1}"/>
              </a:ext>
            </a:extLst>
          </p:cNvPr>
          <p:cNvSpPr>
            <a:spLocks noGrp="1"/>
          </p:cNvSpPr>
          <p:nvPr>
            <p:ph idx="1"/>
          </p:nvPr>
        </p:nvSpPr>
        <p:spPr>
          <a:xfrm>
            <a:off x="838200" y="212035"/>
            <a:ext cx="10515600" cy="5964928"/>
          </a:xfrm>
        </p:spPr>
        <p:txBody>
          <a:bodyPr/>
          <a:lstStyle/>
          <a:p>
            <a:pPr marL="0" indent="0" algn="just">
              <a:buNone/>
            </a:pPr>
            <a:r>
              <a:rPr lang="en-US" dirty="0">
                <a:latin typeface="Georgia" panose="02040502050405020303" pitchFamily="18" charset="0"/>
              </a:rPr>
              <a:t>In the figure given below , it is shown that since the count of group no. 0 and 1 is higher than 2 and 3 , so we can predict that the customers from group 1 and 0 are more acquired by the company .</a:t>
            </a:r>
          </a:p>
          <a:p>
            <a:pPr marL="0" indent="0" algn="just">
              <a:buNone/>
            </a:pPr>
            <a:endParaRPr lang="en-US" dirty="0">
              <a:latin typeface="Georgia" panose="02040502050405020303" pitchFamily="18" charset="0"/>
            </a:endParaRPr>
          </a:p>
        </p:txBody>
      </p:sp>
      <p:pic>
        <p:nvPicPr>
          <p:cNvPr id="5" name="Picture 4">
            <a:extLst>
              <a:ext uri="{FF2B5EF4-FFF2-40B4-BE49-F238E27FC236}">
                <a16:creationId xmlns:a16="http://schemas.microsoft.com/office/drawing/2014/main" id="{2A62B655-B7E5-4696-B2F3-0A4762C158B6}"/>
              </a:ext>
            </a:extLst>
          </p:cNvPr>
          <p:cNvPicPr>
            <a:picLocks noChangeAspect="1"/>
          </p:cNvPicPr>
          <p:nvPr/>
        </p:nvPicPr>
        <p:blipFill rotWithShape="1">
          <a:blip r:embed="rId2">
            <a:extLst>
              <a:ext uri="{28A0092B-C50C-407E-A947-70E740481C1C}">
                <a14:useLocalDpi xmlns:a14="http://schemas.microsoft.com/office/drawing/2010/main" val="0"/>
              </a:ext>
            </a:extLst>
          </a:blip>
          <a:srcRect l="20218" t="58942" r="40870" b="15925"/>
          <a:stretch/>
        </p:blipFill>
        <p:spPr>
          <a:xfrm>
            <a:off x="1789043" y="2333107"/>
            <a:ext cx="8136261" cy="3656876"/>
          </a:xfrm>
          <a:prstGeom prst="rect">
            <a:avLst/>
          </a:prstGeom>
          <a:ln>
            <a:solidFill>
              <a:schemeClr val="tx1"/>
            </a:solidFill>
          </a:ln>
        </p:spPr>
      </p:pic>
    </p:spTree>
    <p:extLst>
      <p:ext uri="{BB962C8B-B14F-4D97-AF65-F5344CB8AC3E}">
        <p14:creationId xmlns:p14="http://schemas.microsoft.com/office/powerpoint/2010/main" val="7626405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1C7F54-B3E1-49DA-90EE-EC1223E48FCE}"/>
              </a:ext>
            </a:extLst>
          </p:cNvPr>
          <p:cNvSpPr>
            <a:spLocks noGrp="1"/>
          </p:cNvSpPr>
          <p:nvPr>
            <p:ph idx="1"/>
          </p:nvPr>
        </p:nvSpPr>
        <p:spPr>
          <a:xfrm>
            <a:off x="838200" y="450574"/>
            <a:ext cx="10515600" cy="5726389"/>
          </a:xfrm>
        </p:spPr>
        <p:txBody>
          <a:bodyPr/>
          <a:lstStyle/>
          <a:p>
            <a:pPr marL="0" indent="0" algn="just">
              <a:buNone/>
            </a:pPr>
            <a:r>
              <a:rPr lang="en-US" dirty="0">
                <a:latin typeface="Georgia" panose="02040502050405020303" pitchFamily="18" charset="0"/>
              </a:rPr>
              <a:t>So from the previous predicted values, it is seen that group 0 and group 1 customers are the ones that typically buy from us.</a:t>
            </a:r>
          </a:p>
        </p:txBody>
      </p:sp>
    </p:spTree>
    <p:extLst>
      <p:ext uri="{BB962C8B-B14F-4D97-AF65-F5344CB8AC3E}">
        <p14:creationId xmlns:p14="http://schemas.microsoft.com/office/powerpoint/2010/main" val="30614598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CE18F7-64F5-4CF5-9D89-FE445906B868}"/>
              </a:ext>
            </a:extLst>
          </p:cNvPr>
          <p:cNvSpPr>
            <a:spLocks noGrp="1"/>
          </p:cNvSpPr>
          <p:nvPr>
            <p:ph idx="1"/>
          </p:nvPr>
        </p:nvSpPr>
        <p:spPr>
          <a:xfrm>
            <a:off x="838200" y="834887"/>
            <a:ext cx="10515600" cy="5342076"/>
          </a:xfrm>
        </p:spPr>
        <p:txBody>
          <a:bodyPr/>
          <a:lstStyle/>
          <a:p>
            <a:pPr marL="0" indent="0" algn="just">
              <a:buNone/>
            </a:pPr>
            <a:r>
              <a:rPr lang="en-US" dirty="0">
                <a:solidFill>
                  <a:srgbClr val="FF0000"/>
                </a:solidFill>
                <a:latin typeface="Georgia" panose="02040502050405020303" pitchFamily="18" charset="0"/>
              </a:rPr>
              <a:t>Q. Identify Relationship and drivers of sales that might be hidden in the dataset.</a:t>
            </a:r>
          </a:p>
          <a:p>
            <a:pPr marL="0" indent="0" algn="just">
              <a:buNone/>
            </a:pPr>
            <a:r>
              <a:rPr lang="en-US" dirty="0">
                <a:latin typeface="Georgia" panose="02040502050405020303" pitchFamily="18" charset="0"/>
              </a:rPr>
              <a:t>Solution: If we talk about the relationship and drivers of sales then it can be seen that </a:t>
            </a:r>
            <a:r>
              <a:rPr lang="en-US" dirty="0">
                <a:solidFill>
                  <a:schemeClr val="accent1"/>
                </a:solidFill>
                <a:latin typeface="Georgia" panose="02040502050405020303" pitchFamily="18" charset="0"/>
              </a:rPr>
              <a:t>Transaction Timestamp , Unit Price and Customer Id</a:t>
            </a:r>
            <a:r>
              <a:rPr lang="en-US" dirty="0">
                <a:latin typeface="Georgia" panose="02040502050405020303" pitchFamily="18" charset="0"/>
              </a:rPr>
              <a:t> are the most important attributes of the sales data set. We can see from the previous slides also that they are mostly the ones that are related to each other and we will be able to </a:t>
            </a:r>
            <a:r>
              <a:rPr lang="en-US" dirty="0" err="1">
                <a:latin typeface="Georgia" panose="02040502050405020303" pitchFamily="18" charset="0"/>
              </a:rPr>
              <a:t>findout</a:t>
            </a:r>
            <a:r>
              <a:rPr lang="en-US" dirty="0">
                <a:latin typeface="Georgia" panose="02040502050405020303" pitchFamily="18" charset="0"/>
              </a:rPr>
              <a:t> mostly all the new important attributes because of them. </a:t>
            </a:r>
          </a:p>
        </p:txBody>
      </p:sp>
    </p:spTree>
    <p:extLst>
      <p:ext uri="{BB962C8B-B14F-4D97-AF65-F5344CB8AC3E}">
        <p14:creationId xmlns:p14="http://schemas.microsoft.com/office/powerpoint/2010/main" val="13906750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E53540-279B-48C3-A205-85DE7D3AB1E5}"/>
              </a:ext>
            </a:extLst>
          </p:cNvPr>
          <p:cNvSpPr>
            <a:spLocks noGrp="1"/>
          </p:cNvSpPr>
          <p:nvPr>
            <p:ph idx="1"/>
          </p:nvPr>
        </p:nvSpPr>
        <p:spPr>
          <a:xfrm>
            <a:off x="838200" y="781878"/>
            <a:ext cx="10515600" cy="5395085"/>
          </a:xfrm>
        </p:spPr>
        <p:txBody>
          <a:bodyPr/>
          <a:lstStyle/>
          <a:p>
            <a:pPr marL="0" indent="0" algn="just">
              <a:buNone/>
            </a:pPr>
            <a:r>
              <a:rPr lang="en-US" dirty="0">
                <a:solidFill>
                  <a:srgbClr val="FF0000"/>
                </a:solidFill>
                <a:latin typeface="Georgia" panose="02040502050405020303" pitchFamily="18" charset="0"/>
              </a:rPr>
              <a:t>Q. Can we take some initiation based on data to increase the sales?</a:t>
            </a:r>
          </a:p>
          <a:p>
            <a:pPr marL="0" indent="0" algn="just">
              <a:buNone/>
            </a:pPr>
            <a:r>
              <a:rPr lang="en-US" dirty="0">
                <a:latin typeface="Georgia" panose="02040502050405020303" pitchFamily="18" charset="0"/>
              </a:rPr>
              <a:t>Solution: Yes we can definitely take some steps to increase the sales of the company. We can do it by applying the following offers:</a:t>
            </a:r>
          </a:p>
          <a:p>
            <a:pPr algn="just"/>
            <a:r>
              <a:rPr lang="en-US" dirty="0">
                <a:latin typeface="Georgia" panose="02040502050405020303" pitchFamily="18" charset="0"/>
              </a:rPr>
              <a:t>Applying Discount</a:t>
            </a:r>
          </a:p>
          <a:p>
            <a:pPr algn="just"/>
            <a:r>
              <a:rPr lang="en-US" dirty="0">
                <a:latin typeface="Georgia" panose="02040502050405020303" pitchFamily="18" charset="0"/>
              </a:rPr>
              <a:t>Applying Buy One Get One Offers</a:t>
            </a:r>
          </a:p>
          <a:p>
            <a:pPr marL="0" indent="0" algn="just">
              <a:buNone/>
            </a:pPr>
            <a:r>
              <a:rPr lang="en-US" dirty="0">
                <a:latin typeface="Georgia" panose="02040502050405020303" pitchFamily="18" charset="0"/>
              </a:rPr>
              <a:t>But we have to keep in mind that if we try to applying some offers then also we have to increase the unit price of the item and make sure that conversion is not affected much and thus the companies’ revenue shall remain same or should increase.</a:t>
            </a:r>
          </a:p>
        </p:txBody>
      </p:sp>
    </p:spTree>
    <p:extLst>
      <p:ext uri="{BB962C8B-B14F-4D97-AF65-F5344CB8AC3E}">
        <p14:creationId xmlns:p14="http://schemas.microsoft.com/office/powerpoint/2010/main" val="1166640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0E10C-4343-4AF2-871A-E30A7274D65A}"/>
              </a:ext>
            </a:extLst>
          </p:cNvPr>
          <p:cNvSpPr>
            <a:spLocks noGrp="1"/>
          </p:cNvSpPr>
          <p:nvPr>
            <p:ph type="title"/>
          </p:nvPr>
        </p:nvSpPr>
        <p:spPr>
          <a:xfrm>
            <a:off x="838200" y="404881"/>
            <a:ext cx="10515600" cy="933589"/>
          </a:xfrm>
        </p:spPr>
        <p:txBody>
          <a:bodyPr/>
          <a:lstStyle/>
          <a:p>
            <a:pPr algn="ctr"/>
            <a:r>
              <a:rPr lang="en-US" dirty="0">
                <a:latin typeface="Georgia" panose="02040502050405020303" pitchFamily="18" charset="0"/>
              </a:rPr>
              <a:t>PROBLEM STATEMENTS</a:t>
            </a:r>
          </a:p>
        </p:txBody>
      </p:sp>
      <p:sp>
        <p:nvSpPr>
          <p:cNvPr id="3" name="Content Placeholder 2">
            <a:extLst>
              <a:ext uri="{FF2B5EF4-FFF2-40B4-BE49-F238E27FC236}">
                <a16:creationId xmlns:a16="http://schemas.microsoft.com/office/drawing/2014/main" id="{40BC465F-5711-4377-BD16-3980D3AAE2F5}"/>
              </a:ext>
            </a:extLst>
          </p:cNvPr>
          <p:cNvSpPr>
            <a:spLocks noGrp="1"/>
          </p:cNvSpPr>
          <p:nvPr>
            <p:ph idx="1"/>
          </p:nvPr>
        </p:nvSpPr>
        <p:spPr>
          <a:xfrm>
            <a:off x="838200" y="1524000"/>
            <a:ext cx="10515600" cy="4652963"/>
          </a:xfrm>
        </p:spPr>
        <p:txBody>
          <a:bodyPr>
            <a:normAutofit/>
          </a:bodyPr>
          <a:lstStyle/>
          <a:p>
            <a:pPr marL="0" indent="0" algn="just">
              <a:buNone/>
            </a:pPr>
            <a:r>
              <a:rPr lang="en-US" dirty="0">
                <a:solidFill>
                  <a:srgbClr val="FF0000"/>
                </a:solidFill>
                <a:latin typeface="Georgia" panose="02040502050405020303" pitchFamily="18" charset="0"/>
              </a:rPr>
              <a:t>Q. Is the company's performance improving or degrading over time? </a:t>
            </a:r>
            <a:endParaRPr lang="en-US" sz="2400" dirty="0">
              <a:solidFill>
                <a:schemeClr val="accent1"/>
              </a:solidFill>
              <a:latin typeface="Georgia" panose="02040502050405020303" pitchFamily="18" charset="0"/>
            </a:endParaRPr>
          </a:p>
          <a:p>
            <a:pPr marL="0" indent="0" algn="just">
              <a:buNone/>
            </a:pPr>
            <a:r>
              <a:rPr lang="en-US" sz="2400" dirty="0">
                <a:latin typeface="Georgia" panose="02040502050405020303" pitchFamily="18" charset="0"/>
              </a:rPr>
              <a:t>Solution: In order to answer the above question , let us calculate the Total Revenue of the Company – month wise. Over here , we have used the following Metric Equation to calculate the growth of the company:</a:t>
            </a:r>
          </a:p>
          <a:p>
            <a:pPr marL="0" indent="0" algn="just">
              <a:buNone/>
            </a:pPr>
            <a:r>
              <a:rPr lang="en-US" sz="2400" dirty="0">
                <a:latin typeface="Georgia" panose="02040502050405020303" pitchFamily="18" charset="0"/>
              </a:rPr>
              <a:t>Revenue=Quantity Sold * Unit Price.</a:t>
            </a:r>
          </a:p>
          <a:p>
            <a:pPr marL="0" indent="0" algn="just">
              <a:buNone/>
            </a:pPr>
            <a:r>
              <a:rPr lang="en-US" sz="2400" dirty="0">
                <a:latin typeface="Georgia" panose="02040502050405020303" pitchFamily="18" charset="0"/>
              </a:rPr>
              <a:t>Also I have Find Monthly Growth Rate and its equation is :</a:t>
            </a:r>
          </a:p>
          <a:p>
            <a:pPr marL="0" indent="0" algn="just">
              <a:buNone/>
            </a:pPr>
            <a:r>
              <a:rPr lang="en-US" sz="2400" dirty="0" err="1">
                <a:latin typeface="Georgia" panose="02040502050405020303" pitchFamily="18" charset="0"/>
              </a:rPr>
              <a:t>MonthGrowth</a:t>
            </a:r>
            <a:r>
              <a:rPr lang="en-US" sz="2400" dirty="0">
                <a:latin typeface="Georgia" panose="02040502050405020303" pitchFamily="18" charset="0"/>
              </a:rPr>
              <a:t>=Revenue'.</a:t>
            </a:r>
            <a:r>
              <a:rPr lang="en-US" sz="2400" dirty="0" err="1">
                <a:latin typeface="Georgia" panose="02040502050405020303" pitchFamily="18" charset="0"/>
              </a:rPr>
              <a:t>pct_change</a:t>
            </a:r>
            <a:r>
              <a:rPr lang="en-US" sz="2400" dirty="0">
                <a:latin typeface="Georgia" panose="02040502050405020303" pitchFamily="18" charset="0"/>
              </a:rPr>
              <a:t>()</a:t>
            </a:r>
          </a:p>
          <a:p>
            <a:pPr marL="0" indent="0" algn="just">
              <a:buNone/>
            </a:pPr>
            <a:r>
              <a:rPr lang="en-US" sz="2400" dirty="0">
                <a:latin typeface="Georgia" panose="02040502050405020303" pitchFamily="18" charset="0"/>
              </a:rPr>
              <a:t>In the next slide I have attached the screenshot of the code:</a:t>
            </a:r>
          </a:p>
          <a:p>
            <a:pPr marL="0" indent="0" algn="just">
              <a:buNone/>
            </a:pPr>
            <a:endParaRPr lang="en-US" sz="2400" dirty="0">
              <a:latin typeface="Georgia" panose="02040502050405020303" pitchFamily="18" charset="0"/>
            </a:endParaRPr>
          </a:p>
        </p:txBody>
      </p:sp>
    </p:spTree>
    <p:extLst>
      <p:ext uri="{BB962C8B-B14F-4D97-AF65-F5344CB8AC3E}">
        <p14:creationId xmlns:p14="http://schemas.microsoft.com/office/powerpoint/2010/main" val="34648308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0FA822-972B-47FD-B87D-FED6252AFCBE}"/>
              </a:ext>
            </a:extLst>
          </p:cNvPr>
          <p:cNvSpPr>
            <a:spLocks noGrp="1"/>
          </p:cNvSpPr>
          <p:nvPr>
            <p:ph idx="1"/>
          </p:nvPr>
        </p:nvSpPr>
        <p:spPr>
          <a:xfrm>
            <a:off x="838200" y="834887"/>
            <a:ext cx="10515600" cy="5342076"/>
          </a:xfrm>
        </p:spPr>
        <p:txBody>
          <a:bodyPr/>
          <a:lstStyle/>
          <a:p>
            <a:pPr marL="0" indent="0" algn="just">
              <a:buNone/>
            </a:pPr>
            <a:r>
              <a:rPr lang="en-US" dirty="0">
                <a:solidFill>
                  <a:srgbClr val="FF0000"/>
                </a:solidFill>
                <a:latin typeface="Georgia" panose="02040502050405020303" pitchFamily="18" charset="0"/>
              </a:rPr>
              <a:t>Q. Mention based on the data , can we avoid stock situations ?</a:t>
            </a:r>
          </a:p>
          <a:p>
            <a:pPr marL="0" indent="0" algn="just">
              <a:buNone/>
            </a:pPr>
            <a:r>
              <a:rPr lang="en-US" dirty="0">
                <a:latin typeface="Georgia" panose="02040502050405020303" pitchFamily="18" charset="0"/>
              </a:rPr>
              <a:t>Solution: So in this case , it can be seen that the stock of items can go out of stock or it can go excess of stocks. Both can create problems , So if we are able to see the total order count of each month (let’s say in a year ) and predict the future sales then we will be able to avoid stock situations.</a:t>
            </a:r>
          </a:p>
          <a:p>
            <a:pPr marL="0" indent="0" algn="just">
              <a:buNone/>
            </a:pPr>
            <a:r>
              <a:rPr lang="en-US" dirty="0">
                <a:latin typeface="Georgia" panose="02040502050405020303" pitchFamily="18" charset="0"/>
              </a:rPr>
              <a:t>Thus Code for this is applied here:</a:t>
            </a:r>
          </a:p>
          <a:p>
            <a:pPr marL="0" indent="0" algn="just">
              <a:buNone/>
            </a:pPr>
            <a:endParaRPr lang="en-US" dirty="0">
              <a:latin typeface="Georgia" panose="02040502050405020303" pitchFamily="18" charset="0"/>
            </a:endParaRPr>
          </a:p>
        </p:txBody>
      </p:sp>
    </p:spTree>
    <p:extLst>
      <p:ext uri="{BB962C8B-B14F-4D97-AF65-F5344CB8AC3E}">
        <p14:creationId xmlns:p14="http://schemas.microsoft.com/office/powerpoint/2010/main" val="28249701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2F10AE-BFA4-4E5F-8988-A9FFC53B70FC}"/>
              </a:ext>
            </a:extLst>
          </p:cNvPr>
          <p:cNvSpPr>
            <a:spLocks noGrp="1"/>
          </p:cNvSpPr>
          <p:nvPr>
            <p:ph idx="1"/>
          </p:nvPr>
        </p:nvSpPr>
        <p:spPr>
          <a:xfrm>
            <a:off x="838200" y="410817"/>
            <a:ext cx="10515600" cy="5766146"/>
          </a:xfrm>
        </p:spPr>
        <p:txBody>
          <a:bodyPr/>
          <a:lstStyle/>
          <a:p>
            <a:pPr marL="0" indent="0" algn="ctr">
              <a:buNone/>
            </a:pPr>
            <a:r>
              <a:rPr lang="en-US" b="1" dirty="0">
                <a:latin typeface="Georgia" panose="02040502050405020303" pitchFamily="18" charset="0"/>
              </a:rPr>
              <a:t>Monthly Order Count</a:t>
            </a:r>
          </a:p>
          <a:p>
            <a:pPr marL="0" indent="0" algn="just">
              <a:buNone/>
            </a:pPr>
            <a:r>
              <a:rPr lang="en-US" sz="2400" dirty="0">
                <a:latin typeface="Georgia" panose="02040502050405020303" pitchFamily="18" charset="0"/>
              </a:rPr>
              <a:t>As the name say, it basically helps in finding total order count of the month that are sold during the particular month.</a:t>
            </a:r>
          </a:p>
          <a:p>
            <a:pPr marL="0" indent="0">
              <a:buNone/>
            </a:pPr>
            <a:endParaRPr lang="en-US" sz="2400" dirty="0">
              <a:latin typeface="Georgia" panose="02040502050405020303" pitchFamily="18" charset="0"/>
            </a:endParaRPr>
          </a:p>
          <a:p>
            <a:pPr marL="0" indent="0">
              <a:buNone/>
            </a:pPr>
            <a:endParaRPr lang="en-US" sz="2400" dirty="0">
              <a:latin typeface="Georgia" panose="02040502050405020303" pitchFamily="18" charset="0"/>
            </a:endParaRPr>
          </a:p>
          <a:p>
            <a:pPr marL="0" indent="0">
              <a:buNone/>
            </a:pPr>
            <a:endParaRPr lang="en-US" sz="2400" dirty="0">
              <a:latin typeface="Georgia" panose="02040502050405020303" pitchFamily="18" charset="0"/>
            </a:endParaRPr>
          </a:p>
          <a:p>
            <a:pPr marL="0" indent="0" algn="ctr">
              <a:buNone/>
            </a:pPr>
            <a:endParaRPr lang="en-US" b="1" dirty="0">
              <a:latin typeface="Georgia" panose="02040502050405020303" pitchFamily="18" charset="0"/>
            </a:endParaRPr>
          </a:p>
        </p:txBody>
      </p:sp>
      <p:pic>
        <p:nvPicPr>
          <p:cNvPr id="5" name="Picture 4">
            <a:extLst>
              <a:ext uri="{FF2B5EF4-FFF2-40B4-BE49-F238E27FC236}">
                <a16:creationId xmlns:a16="http://schemas.microsoft.com/office/drawing/2014/main" id="{883C2F16-BB11-41F3-8818-C61D15571DF4}"/>
              </a:ext>
            </a:extLst>
          </p:cNvPr>
          <p:cNvPicPr>
            <a:picLocks noChangeAspect="1"/>
          </p:cNvPicPr>
          <p:nvPr/>
        </p:nvPicPr>
        <p:blipFill rotWithShape="1">
          <a:blip r:embed="rId2">
            <a:extLst>
              <a:ext uri="{28A0092B-C50C-407E-A947-70E740481C1C}">
                <a14:useLocalDpi xmlns:a14="http://schemas.microsoft.com/office/drawing/2010/main" val="0"/>
              </a:ext>
            </a:extLst>
          </a:blip>
          <a:srcRect l="20326" t="28202" r="39892" b="5969"/>
          <a:stretch/>
        </p:blipFill>
        <p:spPr>
          <a:xfrm>
            <a:off x="1119809" y="1709529"/>
            <a:ext cx="9952382" cy="5002697"/>
          </a:xfrm>
          <a:prstGeom prst="rect">
            <a:avLst/>
          </a:prstGeom>
          <a:ln>
            <a:solidFill>
              <a:schemeClr val="tx1">
                <a:lumMod val="95000"/>
                <a:lumOff val="5000"/>
              </a:schemeClr>
            </a:solidFill>
          </a:ln>
        </p:spPr>
      </p:pic>
    </p:spTree>
    <p:extLst>
      <p:ext uri="{BB962C8B-B14F-4D97-AF65-F5344CB8AC3E}">
        <p14:creationId xmlns:p14="http://schemas.microsoft.com/office/powerpoint/2010/main" val="7389256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2E652B-7606-4A92-BEC4-86DAD977A8E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976" t="56754" r="54506" b="15896"/>
          <a:stretch/>
        </p:blipFill>
        <p:spPr>
          <a:xfrm>
            <a:off x="1344666" y="1033668"/>
            <a:ext cx="9628133" cy="5102089"/>
          </a:xfrm>
          <a:ln>
            <a:solidFill>
              <a:schemeClr val="tx1">
                <a:lumMod val="95000"/>
                <a:lumOff val="5000"/>
              </a:schemeClr>
            </a:solidFill>
          </a:ln>
        </p:spPr>
      </p:pic>
    </p:spTree>
    <p:extLst>
      <p:ext uri="{BB962C8B-B14F-4D97-AF65-F5344CB8AC3E}">
        <p14:creationId xmlns:p14="http://schemas.microsoft.com/office/powerpoint/2010/main" val="17494446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A25670-38B3-4D4C-B259-0EB9466F888C}"/>
              </a:ext>
            </a:extLst>
          </p:cNvPr>
          <p:cNvSpPr>
            <a:spLocks noGrp="1"/>
          </p:cNvSpPr>
          <p:nvPr>
            <p:ph idx="1"/>
          </p:nvPr>
        </p:nvSpPr>
        <p:spPr>
          <a:xfrm>
            <a:off x="838200" y="530087"/>
            <a:ext cx="10515600" cy="5646876"/>
          </a:xfrm>
        </p:spPr>
        <p:txBody>
          <a:bodyPr/>
          <a:lstStyle/>
          <a:p>
            <a:pPr marL="0" indent="0" algn="just">
              <a:buNone/>
            </a:pPr>
            <a:r>
              <a:rPr lang="en-US" sz="2400" dirty="0">
                <a:latin typeface="Georgia" panose="02040502050405020303" pitchFamily="18" charset="0"/>
              </a:rPr>
              <a:t>From the bar graph we can see that Order Count is also declined in April (279k to 257k, -8%). Thus by considering this data we can predict the future sales also and avoid stock situation. </a:t>
            </a:r>
          </a:p>
        </p:txBody>
      </p:sp>
      <p:pic>
        <p:nvPicPr>
          <p:cNvPr id="5" name="Picture 4">
            <a:extLst>
              <a:ext uri="{FF2B5EF4-FFF2-40B4-BE49-F238E27FC236}">
                <a16:creationId xmlns:a16="http://schemas.microsoft.com/office/drawing/2014/main" id="{CEC7A107-8AA1-43DA-B208-3E4D881E3483}"/>
              </a:ext>
            </a:extLst>
          </p:cNvPr>
          <p:cNvPicPr>
            <a:picLocks noChangeAspect="1"/>
          </p:cNvPicPr>
          <p:nvPr/>
        </p:nvPicPr>
        <p:blipFill rotWithShape="1">
          <a:blip r:embed="rId2">
            <a:extLst>
              <a:ext uri="{28A0092B-C50C-407E-A947-70E740481C1C}">
                <a14:useLocalDpi xmlns:a14="http://schemas.microsoft.com/office/drawing/2010/main" val="0"/>
              </a:ext>
            </a:extLst>
          </a:blip>
          <a:srcRect l="2283" t="17955" r="3370" b="10008"/>
          <a:stretch/>
        </p:blipFill>
        <p:spPr>
          <a:xfrm>
            <a:off x="662609" y="2023545"/>
            <a:ext cx="10866782" cy="4664822"/>
          </a:xfrm>
          <a:prstGeom prst="rect">
            <a:avLst/>
          </a:prstGeom>
          <a:ln>
            <a:solidFill>
              <a:schemeClr val="tx1">
                <a:lumMod val="95000"/>
                <a:lumOff val="5000"/>
              </a:schemeClr>
            </a:solidFill>
          </a:ln>
        </p:spPr>
      </p:pic>
    </p:spTree>
    <p:extLst>
      <p:ext uri="{BB962C8B-B14F-4D97-AF65-F5344CB8AC3E}">
        <p14:creationId xmlns:p14="http://schemas.microsoft.com/office/powerpoint/2010/main" val="3852596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5FF1A-B4FC-46B3-A253-DE8A5EBB6132}"/>
              </a:ext>
            </a:extLst>
          </p:cNvPr>
          <p:cNvSpPr>
            <a:spLocks noGrp="1"/>
          </p:cNvSpPr>
          <p:nvPr>
            <p:ph type="title"/>
          </p:nvPr>
        </p:nvSpPr>
        <p:spPr/>
        <p:txBody>
          <a:bodyPr/>
          <a:lstStyle/>
          <a:p>
            <a:pPr algn="ctr"/>
            <a:r>
              <a:rPr lang="en-US" dirty="0">
                <a:latin typeface="Georgia" panose="02040502050405020303" pitchFamily="18" charset="0"/>
              </a:rPr>
              <a:t>Conclusion</a:t>
            </a:r>
          </a:p>
        </p:txBody>
      </p:sp>
      <p:sp>
        <p:nvSpPr>
          <p:cNvPr id="3" name="Content Placeholder 2">
            <a:extLst>
              <a:ext uri="{FF2B5EF4-FFF2-40B4-BE49-F238E27FC236}">
                <a16:creationId xmlns:a16="http://schemas.microsoft.com/office/drawing/2014/main" id="{63768472-C8ED-4AA1-9B8D-F7A6A038A1E9}"/>
              </a:ext>
            </a:extLst>
          </p:cNvPr>
          <p:cNvSpPr>
            <a:spLocks noGrp="1"/>
          </p:cNvSpPr>
          <p:nvPr>
            <p:ph idx="1"/>
          </p:nvPr>
        </p:nvSpPr>
        <p:spPr/>
        <p:txBody>
          <a:bodyPr/>
          <a:lstStyle/>
          <a:p>
            <a:pPr marL="0" indent="0" algn="just">
              <a:buNone/>
            </a:pPr>
            <a:r>
              <a:rPr lang="en-US" dirty="0"/>
              <a:t>Thus with the help of using Data Science Approach Of Metric, Data Visualization and Data Analysis together, it can be seen that we have performed the Analysis of Sales of the company which will be useful for its growth. </a:t>
            </a:r>
          </a:p>
        </p:txBody>
      </p:sp>
    </p:spTree>
    <p:extLst>
      <p:ext uri="{BB962C8B-B14F-4D97-AF65-F5344CB8AC3E}">
        <p14:creationId xmlns:p14="http://schemas.microsoft.com/office/powerpoint/2010/main" val="1489592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14F5BE-6DE1-469C-86F1-17A68BC79872}"/>
              </a:ext>
            </a:extLst>
          </p:cNvPr>
          <p:cNvPicPr>
            <a:picLocks noChangeAspect="1"/>
          </p:cNvPicPr>
          <p:nvPr/>
        </p:nvPicPr>
        <p:blipFill rotWithShape="1">
          <a:blip r:embed="rId2">
            <a:extLst>
              <a:ext uri="{28A0092B-C50C-407E-A947-70E740481C1C}">
                <a14:useLocalDpi xmlns:a14="http://schemas.microsoft.com/office/drawing/2010/main" val="0"/>
              </a:ext>
            </a:extLst>
          </a:blip>
          <a:srcRect l="9783" t="12904" r="11304" b="4931"/>
          <a:stretch/>
        </p:blipFill>
        <p:spPr>
          <a:xfrm>
            <a:off x="500168" y="238538"/>
            <a:ext cx="11214754" cy="6321287"/>
          </a:xfrm>
          <a:prstGeom prst="rect">
            <a:avLst/>
          </a:prstGeom>
          <a:ln>
            <a:solidFill>
              <a:schemeClr val="tx1"/>
            </a:solidFill>
          </a:ln>
        </p:spPr>
      </p:pic>
    </p:spTree>
    <p:extLst>
      <p:ext uri="{BB962C8B-B14F-4D97-AF65-F5344CB8AC3E}">
        <p14:creationId xmlns:p14="http://schemas.microsoft.com/office/powerpoint/2010/main" val="2945996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9C1F81-E69E-4A72-8D0C-3D9416C2CB4A}"/>
              </a:ext>
            </a:extLst>
          </p:cNvPr>
          <p:cNvPicPr>
            <a:picLocks noChangeAspect="1"/>
          </p:cNvPicPr>
          <p:nvPr/>
        </p:nvPicPr>
        <p:blipFill rotWithShape="1">
          <a:blip r:embed="rId2">
            <a:extLst>
              <a:ext uri="{28A0092B-C50C-407E-A947-70E740481C1C}">
                <a14:useLocalDpi xmlns:a14="http://schemas.microsoft.com/office/drawing/2010/main" val="0"/>
              </a:ext>
            </a:extLst>
          </a:blip>
          <a:srcRect l="14239" t="25302" r="14674" b="35065"/>
          <a:stretch/>
        </p:blipFill>
        <p:spPr>
          <a:xfrm>
            <a:off x="887895" y="652670"/>
            <a:ext cx="10151165" cy="5628860"/>
          </a:xfrm>
          <a:prstGeom prst="rect">
            <a:avLst/>
          </a:prstGeom>
          <a:ln>
            <a:solidFill>
              <a:schemeClr val="tx1"/>
            </a:solidFill>
          </a:ln>
        </p:spPr>
      </p:pic>
    </p:spTree>
    <p:extLst>
      <p:ext uri="{BB962C8B-B14F-4D97-AF65-F5344CB8AC3E}">
        <p14:creationId xmlns:p14="http://schemas.microsoft.com/office/powerpoint/2010/main" val="3481671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AEBFA2-BE93-4E86-B200-A3E9341B18E2}"/>
              </a:ext>
            </a:extLst>
          </p:cNvPr>
          <p:cNvSpPr>
            <a:spLocks noGrp="1"/>
          </p:cNvSpPr>
          <p:nvPr>
            <p:ph idx="1"/>
          </p:nvPr>
        </p:nvSpPr>
        <p:spPr>
          <a:xfrm>
            <a:off x="838200" y="583096"/>
            <a:ext cx="10515600" cy="5593867"/>
          </a:xfrm>
        </p:spPr>
        <p:txBody>
          <a:bodyPr/>
          <a:lstStyle/>
          <a:p>
            <a:pPr marL="0" indent="0" algn="just">
              <a:buNone/>
            </a:pPr>
            <a:r>
              <a:rPr lang="en-US" dirty="0">
                <a:latin typeface="Georgia" panose="02040502050405020303" pitchFamily="18" charset="0"/>
              </a:rPr>
              <a:t>In these screenshots , we have calculated Monthly Revenue of the company.</a:t>
            </a:r>
          </a:p>
          <a:p>
            <a:pPr marL="0" indent="0" algn="just">
              <a:buNone/>
            </a:pPr>
            <a:endParaRPr lang="en-US" dirty="0">
              <a:latin typeface="Georgia" panose="02040502050405020303" pitchFamily="18" charset="0"/>
            </a:endParaRPr>
          </a:p>
        </p:txBody>
      </p:sp>
      <p:pic>
        <p:nvPicPr>
          <p:cNvPr id="5" name="Picture 4">
            <a:extLst>
              <a:ext uri="{FF2B5EF4-FFF2-40B4-BE49-F238E27FC236}">
                <a16:creationId xmlns:a16="http://schemas.microsoft.com/office/drawing/2014/main" id="{DB9E86C6-D546-4F86-BC42-F245F7BA9933}"/>
              </a:ext>
            </a:extLst>
          </p:cNvPr>
          <p:cNvPicPr>
            <a:picLocks noChangeAspect="1"/>
          </p:cNvPicPr>
          <p:nvPr/>
        </p:nvPicPr>
        <p:blipFill rotWithShape="1">
          <a:blip r:embed="rId2">
            <a:extLst>
              <a:ext uri="{28A0092B-C50C-407E-A947-70E740481C1C}">
                <a14:useLocalDpi xmlns:a14="http://schemas.microsoft.com/office/drawing/2010/main" val="0"/>
              </a:ext>
            </a:extLst>
          </a:blip>
          <a:srcRect l="13978" t="64450" r="23503" b="9848"/>
          <a:stretch/>
        </p:blipFill>
        <p:spPr>
          <a:xfrm>
            <a:off x="838200" y="1391479"/>
            <a:ext cx="10174357" cy="2599882"/>
          </a:xfrm>
          <a:prstGeom prst="rect">
            <a:avLst/>
          </a:prstGeom>
          <a:ln>
            <a:solidFill>
              <a:schemeClr val="tx1"/>
            </a:solidFill>
          </a:ln>
        </p:spPr>
      </p:pic>
      <p:pic>
        <p:nvPicPr>
          <p:cNvPr id="7" name="Picture 6">
            <a:extLst>
              <a:ext uri="{FF2B5EF4-FFF2-40B4-BE49-F238E27FC236}">
                <a16:creationId xmlns:a16="http://schemas.microsoft.com/office/drawing/2014/main" id="{F5C1F3FA-B51A-4F4D-B16A-9217F737C0BA}"/>
              </a:ext>
            </a:extLst>
          </p:cNvPr>
          <p:cNvPicPr>
            <a:picLocks noChangeAspect="1"/>
          </p:cNvPicPr>
          <p:nvPr/>
        </p:nvPicPr>
        <p:blipFill rotWithShape="1">
          <a:blip r:embed="rId3">
            <a:extLst>
              <a:ext uri="{28A0092B-C50C-407E-A947-70E740481C1C}">
                <a14:useLocalDpi xmlns:a14="http://schemas.microsoft.com/office/drawing/2010/main" val="0"/>
              </a:ext>
            </a:extLst>
          </a:blip>
          <a:srcRect l="14348" t="27042" r="62283" b="31509"/>
          <a:stretch/>
        </p:blipFill>
        <p:spPr>
          <a:xfrm>
            <a:off x="838200" y="3991360"/>
            <a:ext cx="5400003" cy="2866639"/>
          </a:xfrm>
          <a:prstGeom prst="rect">
            <a:avLst/>
          </a:prstGeom>
          <a:ln>
            <a:solidFill>
              <a:schemeClr val="tx1"/>
            </a:solidFill>
          </a:ln>
        </p:spPr>
      </p:pic>
    </p:spTree>
    <p:extLst>
      <p:ext uri="{BB962C8B-B14F-4D97-AF65-F5344CB8AC3E}">
        <p14:creationId xmlns:p14="http://schemas.microsoft.com/office/powerpoint/2010/main" val="16955841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257</TotalTime>
  <Words>1521</Words>
  <Application>Microsoft Office PowerPoint</Application>
  <PresentationFormat>Widescreen</PresentationFormat>
  <Paragraphs>114</Paragraphs>
  <Slides>64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Calibri</vt:lpstr>
      <vt:lpstr>Calibri Light</vt:lpstr>
      <vt:lpstr>Georgia</vt:lpstr>
      <vt:lpstr>Office Theme</vt:lpstr>
      <vt:lpstr>ANALYSIS OF SALES OF THE COMPANY</vt:lpstr>
      <vt:lpstr>ABSTRACT</vt:lpstr>
      <vt:lpstr>INTRODUCTION </vt:lpstr>
      <vt:lpstr>PowerPoint Presentation</vt:lpstr>
      <vt:lpstr>Libraries Used for the Project</vt:lpstr>
      <vt:lpstr>PROBLEM STATEMENTS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we have grouped the Max Purchase Date of particular customers  with each of them</vt:lpstr>
      <vt:lpstr>In this we have created Recency dataframe and found the recent customers.</vt:lpstr>
      <vt:lpstr>PowerPoint Presentation</vt:lpstr>
      <vt:lpstr>Now we are plotting the histogram for the Recency </vt:lpstr>
      <vt:lpstr>PowerPoint Presentation</vt:lpstr>
      <vt:lpstr>PowerPoint Presentation</vt:lpstr>
      <vt:lpstr>Now we will be performing the Kmeans Clustering algorithm for Recency </vt:lpstr>
      <vt:lpstr>PowerPoint Presentation</vt:lpstr>
      <vt:lpstr>Grouping of Customers on the basis of Recency</vt:lpstr>
      <vt:lpstr>In here, it can be seen that group 0 has the highest max score so those are the most recent customers.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SALES OF THE COMPANY</dc:title>
  <dc:creator>Arushi Mathur</dc:creator>
  <cp:lastModifiedBy>Arushi Mathur</cp:lastModifiedBy>
  <cp:revision>43</cp:revision>
  <dcterms:created xsi:type="dcterms:W3CDTF">2019-09-25T10:18:18Z</dcterms:created>
  <dcterms:modified xsi:type="dcterms:W3CDTF">2019-09-25T14:35:49Z</dcterms:modified>
</cp:coreProperties>
</file>